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5" r:id="rId1"/>
  </p:sldMasterIdLst>
  <p:notesMasterIdLst>
    <p:notesMasterId r:id="rId49"/>
  </p:notesMasterIdLst>
  <p:handoutMasterIdLst>
    <p:handoutMasterId r:id="rId50"/>
  </p:handoutMasterIdLst>
  <p:sldIdLst>
    <p:sldId id="1640" r:id="rId2"/>
    <p:sldId id="1641" r:id="rId3"/>
    <p:sldId id="1653" r:id="rId4"/>
    <p:sldId id="1671" r:id="rId5"/>
    <p:sldId id="1655" r:id="rId6"/>
    <p:sldId id="1654" r:id="rId7"/>
    <p:sldId id="1642" r:id="rId8"/>
    <p:sldId id="1650" r:id="rId9"/>
    <p:sldId id="1651" r:id="rId10"/>
    <p:sldId id="1652" r:id="rId11"/>
    <p:sldId id="1656" r:id="rId12"/>
    <p:sldId id="1649" r:id="rId13"/>
    <p:sldId id="1657" r:id="rId14"/>
    <p:sldId id="1698" r:id="rId15"/>
    <p:sldId id="1699" r:id="rId16"/>
    <p:sldId id="1700" r:id="rId17"/>
    <p:sldId id="1701" r:id="rId18"/>
    <p:sldId id="1702" r:id="rId19"/>
    <p:sldId id="1703" r:id="rId20"/>
    <p:sldId id="1704" r:id="rId21"/>
    <p:sldId id="1705" r:id="rId22"/>
    <p:sldId id="1706" r:id="rId23"/>
    <p:sldId id="1707" r:id="rId24"/>
    <p:sldId id="1660" r:id="rId25"/>
    <p:sldId id="1682" r:id="rId26"/>
    <p:sldId id="1683" r:id="rId27"/>
    <p:sldId id="1684" r:id="rId28"/>
    <p:sldId id="1685" r:id="rId29"/>
    <p:sldId id="1676" r:id="rId30"/>
    <p:sldId id="1659" r:id="rId31"/>
    <p:sldId id="1666" r:id="rId32"/>
    <p:sldId id="1667" r:id="rId33"/>
    <p:sldId id="1668" r:id="rId34"/>
    <p:sldId id="1669" r:id="rId35"/>
    <p:sldId id="1670" r:id="rId36"/>
    <p:sldId id="1692" r:id="rId37"/>
    <p:sldId id="1693" r:id="rId38"/>
    <p:sldId id="1694" r:id="rId39"/>
    <p:sldId id="1695" r:id="rId40"/>
    <p:sldId id="1696" r:id="rId41"/>
    <p:sldId id="1677" r:id="rId42"/>
    <p:sldId id="1678" r:id="rId43"/>
    <p:sldId id="1679" r:id="rId44"/>
    <p:sldId id="1680" r:id="rId45"/>
    <p:sldId id="1681" r:id="rId46"/>
    <p:sldId id="1697" r:id="rId47"/>
    <p:sldId id="1708" r:id="rId48"/>
  </p:sldIdLst>
  <p:sldSz cx="9144000" cy="6858000" type="screen4x3"/>
  <p:notesSz cx="6997700" cy="9271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00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CCFF"/>
    <a:srgbClr val="FFF8D9"/>
    <a:srgbClr val="FFFBE9"/>
    <a:srgbClr val="CC3300"/>
    <a:srgbClr val="00CC99"/>
    <a:srgbClr val="FFED9F"/>
    <a:srgbClr val="00FF00"/>
    <a:srgbClr val="FFFF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98" autoAdjust="0"/>
    <p:restoredTop sz="94648" autoAdjust="0"/>
  </p:normalViewPr>
  <p:slideViewPr>
    <p:cSldViewPr snapToGrid="0">
      <p:cViewPr>
        <p:scale>
          <a:sx n="100" d="100"/>
          <a:sy n="100" d="100"/>
        </p:scale>
        <p:origin x="-84" y="-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75" d="100"/>
          <a:sy n="75" d="100"/>
        </p:scale>
        <p:origin x="-1450" y="408"/>
      </p:cViewPr>
      <p:guideLst>
        <p:guide orient="horz" pos="2920"/>
        <p:guide pos="2204"/>
      </p:guideLst>
    </p:cSldViewPr>
  </p:notesViewPr>
  <p:gridSpacing cx="77716063" cy="77716063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5575" y="-1588"/>
            <a:ext cx="3035300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120" tIns="0" rIns="19120" bIns="0" numCol="1" anchor="t" anchorCtr="0" compatLnSpc="1">
            <a:prstTxWarp prst="textNoShape">
              <a:avLst/>
            </a:prstTxWarp>
          </a:bodyPr>
          <a:lstStyle>
            <a:lvl1pPr algn="r" defTabSz="931863">
              <a:defRPr sz="1000" i="1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-3175" y="8839200"/>
            <a:ext cx="3035300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120" tIns="0" rIns="19120" bIns="0" numCol="1" anchor="b" anchorCtr="0" compatLnSpc="1">
            <a:prstTxWarp prst="textNoShape">
              <a:avLst/>
            </a:prstTxWarp>
          </a:bodyPr>
          <a:lstStyle>
            <a:lvl1pPr defTabSz="931863">
              <a:defRPr sz="1000" i="1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471486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3175" y="-1588"/>
            <a:ext cx="3035300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120" tIns="0" rIns="19120" bIns="0" numCol="1" anchor="t" anchorCtr="0" compatLnSpc="1">
            <a:prstTxWarp prst="textNoShape">
              <a:avLst/>
            </a:prstTxWarp>
          </a:bodyPr>
          <a:lstStyle>
            <a:lvl1pPr defTabSz="931863">
              <a:defRPr sz="1000" i="1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5575" y="-1588"/>
            <a:ext cx="3035300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120" tIns="0" rIns="19120" bIns="0" numCol="1" anchor="t" anchorCtr="0" compatLnSpc="1">
            <a:prstTxWarp prst="textNoShape">
              <a:avLst/>
            </a:prstTxWarp>
          </a:bodyPr>
          <a:lstStyle>
            <a:lvl1pPr algn="r" defTabSz="931863">
              <a:defRPr sz="1000" i="1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3175" y="8839200"/>
            <a:ext cx="3035300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120" tIns="0" rIns="19120" bIns="0" numCol="1" anchor="b" anchorCtr="0" compatLnSpc="1">
            <a:prstTxWarp prst="textNoShape">
              <a:avLst/>
            </a:prstTxWarp>
          </a:bodyPr>
          <a:lstStyle>
            <a:lvl1pPr defTabSz="931863">
              <a:defRPr sz="1000" i="1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5575" y="8839200"/>
            <a:ext cx="3035300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120" tIns="0" rIns="19120" bIns="0" numCol="1" anchor="b" anchorCtr="0" compatLnSpc="1">
            <a:prstTxWarp prst="textNoShape">
              <a:avLst/>
            </a:prstTxWarp>
          </a:bodyPr>
          <a:lstStyle>
            <a:lvl1pPr algn="r" defTabSz="931863">
              <a:defRPr sz="1000" i="1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AF0F1241-262F-4D57-B5C4-4CC5A9869E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0750" y="4422775"/>
            <a:ext cx="5153025" cy="413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998" tIns="46198" rIns="93998" bIns="4619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4583" name="Rectangle 7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03325" y="731838"/>
            <a:ext cx="4598988" cy="34496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="" xmlns:p14="http://schemas.microsoft.com/office/powerpoint/2010/main" val="22263669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112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defTabSz="9112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defTabSz="9112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defTabSz="9112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16100" algn="l" defTabSz="9112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596F48-7BC7-44DA-8F9F-5B734A78A9A1}" type="slidenum">
              <a:rPr lang="en-US"/>
              <a:pPr/>
              <a:t>1</a:t>
            </a:fld>
            <a:endParaRPr lang="en-US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41425" y="765175"/>
            <a:ext cx="4633913" cy="3475038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0750" y="4422775"/>
            <a:ext cx="5153025" cy="4132263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10375" y="0"/>
            <a:ext cx="2066925" cy="6629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0"/>
            <a:ext cx="6048375" cy="6629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026" name="Picture 2" descr="E:\SCC\logos\SCCLogo.bm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72011"/>
            <a:ext cx="1585912" cy="385989"/>
          </a:xfrm>
          <a:prstGeom prst="rect">
            <a:avLst/>
          </a:prstGeom>
          <a:noFill/>
        </p:spPr>
      </p:pic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71600"/>
            <a:ext cx="405765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9650" y="1371600"/>
            <a:ext cx="405765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3" name="Picture 2" descr="E:\SCC\logos\SCCLogo.bmp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472011"/>
            <a:ext cx="1585912" cy="385989"/>
          </a:xfrm>
          <a:prstGeom prst="rect">
            <a:avLst/>
          </a:prstGeom>
          <a:noFill/>
        </p:spPr>
      </p:pic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0"/>
            <a:ext cx="71628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20" tIns="47625" rIns="91440" bIns="4762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</a:t>
            </a:r>
          </a:p>
        </p:txBody>
      </p:sp>
      <p:sp>
        <p:nvSpPr>
          <p:cNvPr id="1955843" name="Text Box 3"/>
          <p:cNvSpPr txBox="1">
            <a:spLocks noChangeArrowheads="1"/>
          </p:cNvSpPr>
          <p:nvPr/>
        </p:nvSpPr>
        <p:spPr bwMode="auto">
          <a:xfrm>
            <a:off x="8667750" y="6629400"/>
            <a:ext cx="476250" cy="2286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r" eaLnBrk="1" hangingPunct="1">
              <a:spcBef>
                <a:spcPct val="50000"/>
              </a:spcBef>
              <a:defRPr/>
            </a:pPr>
            <a:fld id="{CB3DD658-9EEB-4BEC-93C6-B7DBF12FA015}" type="slidenum">
              <a:rPr lang="en-US" sz="900" b="1"/>
              <a:pPr algn="r" eaLnBrk="1" hangingPunct="1">
                <a:spcBef>
                  <a:spcPct val="50000"/>
                </a:spcBef>
                <a:defRPr/>
              </a:pPr>
              <a:t>‹#›</a:t>
            </a:fld>
            <a:endParaRPr lang="en-US" sz="900" b="1"/>
          </a:p>
        </p:txBody>
      </p:sp>
      <p:pic>
        <p:nvPicPr>
          <p:cNvPr id="3076" name="Picture 4" descr="AFRL Shield transparent background 1INcopy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153400" y="19050"/>
            <a:ext cx="904875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55845" name="Rectangle 5"/>
          <p:cNvSpPr>
            <a:spLocks noChangeArrowheads="1"/>
          </p:cNvSpPr>
          <p:nvPr/>
        </p:nvSpPr>
        <p:spPr bwMode="auto">
          <a:xfrm>
            <a:off x="914400" y="1219200"/>
            <a:ext cx="7467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1955846" name="Rectangle 6"/>
          <p:cNvSpPr>
            <a:spLocks noChangeArrowheads="1"/>
          </p:cNvSpPr>
          <p:nvPr/>
        </p:nvSpPr>
        <p:spPr bwMode="auto">
          <a:xfrm>
            <a:off x="762000" y="1219200"/>
            <a:ext cx="7620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1955847" name="Rectangle 7"/>
          <p:cNvSpPr>
            <a:spLocks noChangeArrowheads="1"/>
          </p:cNvSpPr>
          <p:nvPr/>
        </p:nvSpPr>
        <p:spPr bwMode="auto">
          <a:xfrm>
            <a:off x="0" y="952500"/>
            <a:ext cx="9144000" cy="92075"/>
          </a:xfrm>
          <a:prstGeom prst="rect">
            <a:avLst/>
          </a:prstGeom>
          <a:gradFill rotWithShape="0">
            <a:gsLst>
              <a:gs pos="0">
                <a:srgbClr val="FED910"/>
              </a:gs>
              <a:gs pos="100000">
                <a:srgbClr val="0D2B88"/>
              </a:gs>
            </a:gsLst>
            <a:path path="rect">
              <a:fillToRect l="100000" b="10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 algn="ctr" eaLnBrk="1" hangingPunct="1">
              <a:spcBef>
                <a:spcPct val="20000"/>
              </a:spcBef>
              <a:defRPr/>
            </a:pPr>
            <a:endParaRPr lang="en-US" sz="2000" b="1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71600"/>
            <a:ext cx="82677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838" tIns="47625" rIns="96838" bIns="476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3081" name="Picture 9" descr="chrmblue_std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374" t="2374" r="12500" b="21271"/>
          <a:stretch>
            <a:fillRect/>
          </a:stretch>
        </p:blipFill>
        <p:spPr bwMode="auto">
          <a:xfrm>
            <a:off x="14288" y="-23813"/>
            <a:ext cx="1189037" cy="96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ransition/>
  <p:txStyles>
    <p:titleStyle>
      <a:lvl1pPr algn="ctr" defTabSz="96043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D2B88"/>
          </a:solidFill>
          <a:latin typeface="+mj-lt"/>
          <a:ea typeface="+mj-ea"/>
          <a:cs typeface="+mj-cs"/>
        </a:defRPr>
      </a:lvl1pPr>
      <a:lvl2pPr algn="ctr" defTabSz="96043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D2B88"/>
          </a:solidFill>
          <a:latin typeface="Arial" charset="0"/>
        </a:defRPr>
      </a:lvl2pPr>
      <a:lvl3pPr algn="ctr" defTabSz="96043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D2B88"/>
          </a:solidFill>
          <a:latin typeface="Arial" charset="0"/>
        </a:defRPr>
      </a:lvl3pPr>
      <a:lvl4pPr algn="ctr" defTabSz="96043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D2B88"/>
          </a:solidFill>
          <a:latin typeface="Arial" charset="0"/>
        </a:defRPr>
      </a:lvl4pPr>
      <a:lvl5pPr algn="ctr" defTabSz="960438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D2B88"/>
          </a:solidFill>
          <a:latin typeface="Arial" charset="0"/>
        </a:defRPr>
      </a:lvl5pPr>
      <a:lvl6pPr marL="457200" algn="ctr" defTabSz="960438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D2B88"/>
          </a:solidFill>
          <a:latin typeface="Arial" charset="0"/>
        </a:defRPr>
      </a:lvl6pPr>
      <a:lvl7pPr marL="914400" algn="ctr" defTabSz="960438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D2B88"/>
          </a:solidFill>
          <a:latin typeface="Arial" charset="0"/>
        </a:defRPr>
      </a:lvl7pPr>
      <a:lvl8pPr marL="1371600" algn="ctr" defTabSz="960438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D2B88"/>
          </a:solidFill>
          <a:latin typeface="Arial" charset="0"/>
        </a:defRPr>
      </a:lvl8pPr>
      <a:lvl9pPr marL="1828800" algn="ctr" defTabSz="960438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D2B88"/>
          </a:solidFill>
          <a:latin typeface="Arial" charset="0"/>
        </a:defRPr>
      </a:lvl9pPr>
    </p:titleStyle>
    <p:bodyStyle>
      <a:lvl1pPr marL="360363" indent="-360363" algn="l" defTabSz="960438" rtl="0" eaLnBrk="0" fontAlgn="base" hangingPunct="0">
        <a:spcBef>
          <a:spcPct val="50000"/>
        </a:spcBef>
        <a:spcAft>
          <a:spcPct val="0"/>
        </a:spcAft>
        <a:buSzPct val="125000"/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74700" indent="-300038" algn="l" defTabSz="960438" rtl="0" eaLnBrk="0" fontAlgn="base" hangingPunct="0">
        <a:spcBef>
          <a:spcPct val="50000"/>
        </a:spcBef>
        <a:spcAft>
          <a:spcPct val="0"/>
        </a:spcAft>
        <a:buSzPct val="125000"/>
        <a:buChar char="–"/>
        <a:defRPr sz="2400" b="1">
          <a:solidFill>
            <a:schemeClr val="tx1"/>
          </a:solidFill>
          <a:latin typeface="+mn-lt"/>
        </a:defRPr>
      </a:lvl2pPr>
      <a:lvl3pPr marL="1128713" indent="-239713" algn="l" defTabSz="960438" rtl="0" eaLnBrk="0" fontAlgn="base" hangingPunct="0">
        <a:spcBef>
          <a:spcPct val="50000"/>
        </a:spcBef>
        <a:spcAft>
          <a:spcPct val="0"/>
        </a:spcAft>
        <a:buSzPct val="125000"/>
        <a:buChar char="•"/>
        <a:defRPr sz="2400" b="1">
          <a:solidFill>
            <a:schemeClr val="tx1"/>
          </a:solidFill>
          <a:latin typeface="+mn-lt"/>
        </a:defRPr>
      </a:lvl3pPr>
      <a:lvl4pPr marL="1482725" indent="-239713" algn="l" defTabSz="960438" rtl="0" eaLnBrk="0" fontAlgn="base" hangingPunct="0">
        <a:spcBef>
          <a:spcPct val="50000"/>
        </a:spcBef>
        <a:spcAft>
          <a:spcPct val="0"/>
        </a:spcAft>
        <a:buSzPct val="125000"/>
        <a:buChar char="–"/>
        <a:defRPr sz="2400" b="1">
          <a:solidFill>
            <a:schemeClr val="tx1"/>
          </a:solidFill>
          <a:latin typeface="+mn-lt"/>
        </a:defRPr>
      </a:lvl4pPr>
      <a:lvl5pPr marL="1836738" indent="-239713" algn="l" defTabSz="960438" rtl="0" eaLnBrk="0" fontAlgn="base" hangingPunct="0">
        <a:spcBef>
          <a:spcPct val="50000"/>
        </a:spcBef>
        <a:spcAft>
          <a:spcPct val="0"/>
        </a:spcAft>
        <a:buSzPct val="125000"/>
        <a:buChar char="•"/>
        <a:defRPr sz="2400" b="1">
          <a:solidFill>
            <a:schemeClr val="tx1"/>
          </a:solidFill>
          <a:latin typeface="+mn-lt"/>
        </a:defRPr>
      </a:lvl5pPr>
      <a:lvl6pPr marL="2293938" indent="-239713" algn="l" defTabSz="960438" rtl="0" fontAlgn="base">
        <a:spcBef>
          <a:spcPct val="50000"/>
        </a:spcBef>
        <a:spcAft>
          <a:spcPct val="0"/>
        </a:spcAft>
        <a:buSzPct val="125000"/>
        <a:buChar char="•"/>
        <a:defRPr sz="2400" b="1">
          <a:solidFill>
            <a:schemeClr val="tx1"/>
          </a:solidFill>
          <a:latin typeface="+mn-lt"/>
        </a:defRPr>
      </a:lvl6pPr>
      <a:lvl7pPr marL="2751138" indent="-239713" algn="l" defTabSz="960438" rtl="0" fontAlgn="base">
        <a:spcBef>
          <a:spcPct val="50000"/>
        </a:spcBef>
        <a:spcAft>
          <a:spcPct val="0"/>
        </a:spcAft>
        <a:buSzPct val="125000"/>
        <a:buChar char="•"/>
        <a:defRPr sz="2400" b="1">
          <a:solidFill>
            <a:schemeClr val="tx1"/>
          </a:solidFill>
          <a:latin typeface="+mn-lt"/>
        </a:defRPr>
      </a:lvl7pPr>
      <a:lvl8pPr marL="3208338" indent="-239713" algn="l" defTabSz="960438" rtl="0" fontAlgn="base">
        <a:spcBef>
          <a:spcPct val="50000"/>
        </a:spcBef>
        <a:spcAft>
          <a:spcPct val="0"/>
        </a:spcAft>
        <a:buSzPct val="125000"/>
        <a:buChar char="•"/>
        <a:defRPr sz="2400" b="1">
          <a:solidFill>
            <a:schemeClr val="tx1"/>
          </a:solidFill>
          <a:latin typeface="+mn-lt"/>
        </a:defRPr>
      </a:lvl8pPr>
      <a:lvl9pPr marL="3665538" indent="-239713" algn="l" defTabSz="960438" rtl="0" fontAlgn="base">
        <a:spcBef>
          <a:spcPct val="50000"/>
        </a:spcBef>
        <a:spcAft>
          <a:spcPct val="0"/>
        </a:spcAft>
        <a:buSzPct val="125000"/>
        <a:buChar char="•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1716088"/>
            <a:ext cx="9144000" cy="5141912"/>
          </a:xfrm>
          <a:prstGeom prst="rect">
            <a:avLst/>
          </a:prstGeom>
          <a:gradFill rotWithShape="1">
            <a:gsLst>
              <a:gs pos="0">
                <a:schemeClr val="bg1">
                  <a:alpha val="37999"/>
                </a:schemeClr>
              </a:gs>
              <a:gs pos="100000">
                <a:srgbClr val="00006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04800" y="2690813"/>
            <a:ext cx="8763000" cy="1524000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US" sz="4000" dirty="0" smtClean="0"/>
              <a:t>SHARE 2012 Ground Truth Summary for AFRL Array</a:t>
            </a:r>
            <a:endParaRPr lang="en-US" sz="2400" dirty="0" smtClean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421063" y="4724400"/>
            <a:ext cx="5418137" cy="1752600"/>
          </a:xfrm>
          <a:noFill/>
        </p:spPr>
        <p:txBody>
          <a:bodyPr/>
          <a:lstStyle/>
          <a:p>
            <a:pPr algn="r" eaLnBrk="1" hangingPunct="1">
              <a:spcBef>
                <a:spcPct val="300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Jason Kaufman</a:t>
            </a:r>
            <a:endParaRPr lang="en-US" dirty="0" smtClean="0">
              <a:solidFill>
                <a:schemeClr val="bg1"/>
              </a:solidFill>
            </a:endParaRPr>
          </a:p>
          <a:p>
            <a:pPr algn="r" eaLnBrk="1" hangingPunct="1">
              <a:spcBef>
                <a:spcPct val="30000"/>
              </a:spcBef>
            </a:pPr>
            <a:r>
              <a:rPr lang="en-US" dirty="0" smtClean="0">
                <a:solidFill>
                  <a:schemeClr val="bg1"/>
                </a:solidFill>
              </a:rPr>
              <a:t>Space Computer </a:t>
            </a:r>
            <a:r>
              <a:rPr lang="en-US" dirty="0" smtClean="0">
                <a:solidFill>
                  <a:schemeClr val="bg1"/>
                </a:solidFill>
              </a:rPr>
              <a:t>Corporation</a:t>
            </a:r>
          </a:p>
          <a:p>
            <a:pPr algn="r" eaLnBrk="1" hangingPunct="1">
              <a:spcBef>
                <a:spcPct val="30000"/>
              </a:spcBef>
            </a:pPr>
            <a:r>
              <a:rPr lang="en-US" dirty="0" smtClean="0">
                <a:solidFill>
                  <a:schemeClr val="bg1"/>
                </a:solidFill>
              </a:rPr>
              <a:t>October </a:t>
            </a:r>
            <a:r>
              <a:rPr lang="en-US" dirty="0" smtClean="0">
                <a:solidFill>
                  <a:schemeClr val="bg1"/>
                </a:solidFill>
              </a:rPr>
              <a:t>1, 2012</a:t>
            </a:r>
          </a:p>
        </p:txBody>
      </p:sp>
      <p:pic>
        <p:nvPicPr>
          <p:cNvPr id="4101" name="Picture 5" descr="AFRL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04800"/>
            <a:ext cx="5334000" cy="171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POST\projects\RIT-collect\tarp-graffle\share-20120920-P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00" y="1901825"/>
            <a:ext cx="3098800" cy="29591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Array Configurations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457576" y="1371600"/>
            <a:ext cx="5419724" cy="5257800"/>
          </a:xfrm>
        </p:spPr>
        <p:txBody>
          <a:bodyPr/>
          <a:lstStyle/>
          <a:p>
            <a:r>
              <a:rPr lang="en-US" dirty="0" smtClean="0"/>
              <a:t>Date: September 20, 2012</a:t>
            </a:r>
          </a:p>
          <a:p>
            <a:r>
              <a:rPr lang="en-US" dirty="0" smtClean="0"/>
              <a:t>Afternoon/final configuration</a:t>
            </a:r>
          </a:p>
          <a:p>
            <a:r>
              <a:rPr lang="en-US" dirty="0" smtClean="0"/>
              <a:t>Differences from “transitional” layout:</a:t>
            </a:r>
          </a:p>
          <a:p>
            <a:pPr lvl="1"/>
            <a:r>
              <a:rPr lang="en-US" dirty="0" smtClean="0"/>
              <a:t>Move 4C to 4D and rotate 90 degrees</a:t>
            </a:r>
          </a:p>
          <a:p>
            <a:pPr lvl="1"/>
            <a:r>
              <a:rPr lang="en-US" dirty="0" smtClean="0"/>
              <a:t>Move 4B to 4C and rotate 90 degrees</a:t>
            </a:r>
          </a:p>
          <a:p>
            <a:pPr lvl="1"/>
            <a:r>
              <a:rPr lang="en-US" dirty="0" smtClean="0"/>
              <a:t>Swap 5B and 5C</a:t>
            </a:r>
          </a:p>
          <a:p>
            <a:pPr lvl="1"/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4191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19175" y="218122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925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098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09875" y="20955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9100" y="28003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19175" y="28003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19250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1932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0987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91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1917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0972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098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194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957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2877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28850" y="389572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19400" y="38766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9100" y="4457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1917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1925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21932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81940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67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85114403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GPS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71600"/>
            <a:ext cx="3200400" cy="5257800"/>
          </a:xfrm>
        </p:spPr>
        <p:txBody>
          <a:bodyPr/>
          <a:lstStyle/>
          <a:p>
            <a:r>
              <a:rPr lang="en-US" sz="2000" dirty="0" smtClean="0"/>
              <a:t>Trimble differential GPS receiver</a:t>
            </a:r>
          </a:p>
          <a:p>
            <a:r>
              <a:rPr lang="en-US" sz="2000" dirty="0" smtClean="0"/>
              <a:t>Receiver placed at each target’s center</a:t>
            </a:r>
          </a:p>
          <a:p>
            <a:r>
              <a:rPr lang="en-US" sz="2000" dirty="0" smtClean="0"/>
              <a:t>10 samples collected on each target</a:t>
            </a:r>
          </a:p>
          <a:p>
            <a:r>
              <a:rPr lang="en-US" sz="2000" dirty="0" smtClean="0"/>
              <a:t>Measurements corrected via data from NYPF</a:t>
            </a:r>
          </a:p>
          <a:p>
            <a:r>
              <a:rPr lang="en-US" sz="2000" dirty="0" smtClean="0"/>
              <a:t>Most corrected target locations accurate to within 5-15cm</a:t>
            </a:r>
          </a:p>
          <a:p>
            <a:endParaRPr lang="en-US" sz="2000" dirty="0"/>
          </a:p>
        </p:txBody>
      </p:sp>
      <p:pic>
        <p:nvPicPr>
          <p:cNvPr id="5122" name="Picture 2" descr="E:\POST\projects\RIT-collect\ground-photos\_MG_92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90937" y="1485899"/>
            <a:ext cx="5243513" cy="34956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308956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KML View</a:t>
            </a:r>
            <a:endParaRPr lang="en-US" dirty="0"/>
          </a:p>
        </p:txBody>
      </p:sp>
      <p:pic>
        <p:nvPicPr>
          <p:cNvPr id="5122" name="Picture 2" descr="Y:\POST\projects\RIT-collect\KMZ-construction\SHARE_20120917_DRY_RUN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72174" y="-2762250"/>
            <a:ext cx="3679903" cy="2743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Y:\POST\projects\RIT-collect\KMZ-construction\SHARE_20120917_DRY_RUN.tif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090" t="27265" r="16300" b="21255"/>
          <a:stretch/>
        </p:blipFill>
        <p:spPr bwMode="auto">
          <a:xfrm>
            <a:off x="885825" y="1104900"/>
            <a:ext cx="7705725" cy="54150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0" y="1533525"/>
            <a:ext cx="213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20120917 dry run configuration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Photos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Photos taken of array post-setup on Sep. 17, Sep. 20 AM, and Sep. 20 PM</a:t>
            </a:r>
          </a:p>
          <a:p>
            <a:pPr lvl="1"/>
            <a:r>
              <a:rPr lang="en-US" dirty="0" smtClean="0"/>
              <a:t>Looking along each row</a:t>
            </a:r>
          </a:p>
          <a:p>
            <a:pPr lvl="1"/>
            <a:r>
              <a:rPr lang="en-US" dirty="0" smtClean="0"/>
              <a:t>Looking along each column</a:t>
            </a:r>
          </a:p>
          <a:p>
            <a:pPr lvl="1"/>
            <a:r>
              <a:rPr lang="en-US" dirty="0" smtClean="0"/>
              <a:t>Close-ups of each asymmetric target to verify heading</a:t>
            </a:r>
          </a:p>
          <a:p>
            <a:r>
              <a:rPr lang="en-US" dirty="0" smtClean="0"/>
              <a:t>Miscellaneous site photos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058381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295275" y="2105025"/>
            <a:ext cx="30861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192" name="Straight Arrow Connector 8191"/>
          <p:cNvCxnSpPr>
            <a:endCxn id="4" idx="3"/>
          </p:cNvCxnSpPr>
          <p:nvPr/>
        </p:nvCxnSpPr>
        <p:spPr bwMode="auto">
          <a:xfrm>
            <a:off x="285750" y="2362200"/>
            <a:ext cx="3095625" cy="95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Photos: 2012-09-17</a:t>
            </a:r>
            <a:endParaRPr lang="en-US" dirty="0"/>
          </a:p>
        </p:txBody>
      </p:sp>
      <p:pic>
        <p:nvPicPr>
          <p:cNvPr id="32" name="Picture 2" descr="E:\POST\projects\RIT-collect\tarp-graffle\share-dry-run-201209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00" y="1901825"/>
            <a:ext cx="3098800" cy="2959100"/>
          </a:xfrm>
          <a:prstGeom prst="rect">
            <a:avLst/>
          </a:prstGeom>
          <a:noFill/>
        </p:spPr>
      </p:pic>
      <p:sp>
        <p:nvSpPr>
          <p:cNvPr id="33" name="TextBox 32"/>
          <p:cNvSpPr txBox="1"/>
          <p:nvPr/>
        </p:nvSpPr>
        <p:spPr>
          <a:xfrm>
            <a:off x="4191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19175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61925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098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09875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19100" y="28003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1917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619250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21932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80987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191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01917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60972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2098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8194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0957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009650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60972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819400" y="38766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19100" y="4457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01917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61925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21932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81940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67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4578" name="Picture 2" descr="E:\POST\projects\RIT-collect\ground-photos\_MG_90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2100" y="1104900"/>
            <a:ext cx="3675888" cy="5513832"/>
          </a:xfrm>
          <a:prstGeom prst="rect">
            <a:avLst/>
          </a:prstGeom>
          <a:noFill/>
        </p:spPr>
      </p:pic>
      <p:sp>
        <p:nvSpPr>
          <p:cNvPr id="58" name="TextBox 57"/>
          <p:cNvSpPr txBox="1"/>
          <p:nvPr/>
        </p:nvSpPr>
        <p:spPr>
          <a:xfrm>
            <a:off x="3038475" y="5429250"/>
            <a:ext cx="22236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Name: _MG_9071.jpg</a:t>
            </a:r>
          </a:p>
          <a:p>
            <a:r>
              <a:rPr lang="en-US" dirty="0" smtClean="0"/>
              <a:t>Description: Row 1</a:t>
            </a:r>
          </a:p>
          <a:p>
            <a:r>
              <a:rPr lang="en-US" dirty="0" smtClean="0"/>
              <a:t>Date: 2012-09-17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62170301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295275" y="2647950"/>
            <a:ext cx="30861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192" name="Straight Arrow Connector 8191"/>
          <p:cNvCxnSpPr>
            <a:endCxn id="4" idx="3"/>
          </p:cNvCxnSpPr>
          <p:nvPr/>
        </p:nvCxnSpPr>
        <p:spPr bwMode="auto">
          <a:xfrm>
            <a:off x="285750" y="2905125"/>
            <a:ext cx="3095625" cy="95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Photos: 2012-09-17</a:t>
            </a:r>
            <a:endParaRPr lang="en-US" dirty="0"/>
          </a:p>
        </p:txBody>
      </p:sp>
      <p:pic>
        <p:nvPicPr>
          <p:cNvPr id="33" name="Picture 2" descr="E:\POST\projects\RIT-collect\tarp-graffle\share-dry-run-201209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00" y="1901825"/>
            <a:ext cx="3098800" cy="2959100"/>
          </a:xfrm>
          <a:prstGeom prst="rect">
            <a:avLst/>
          </a:prstGeom>
          <a:noFill/>
        </p:spPr>
      </p:pic>
      <p:sp>
        <p:nvSpPr>
          <p:cNvPr id="34" name="TextBox 33"/>
          <p:cNvSpPr txBox="1"/>
          <p:nvPr/>
        </p:nvSpPr>
        <p:spPr>
          <a:xfrm>
            <a:off x="4191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19175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61925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098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809875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19100" y="28003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1917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619250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21932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80987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191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1917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60972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2098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8194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0957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009650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60972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819400" y="38766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19100" y="4457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01917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61925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21932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81940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038475" y="5429250"/>
            <a:ext cx="21916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Name: _MG_9073.jpg</a:t>
            </a:r>
          </a:p>
          <a:p>
            <a:r>
              <a:rPr lang="en-US" dirty="0" smtClean="0"/>
              <a:t>Description: Row 2</a:t>
            </a:r>
          </a:p>
          <a:p>
            <a:r>
              <a:rPr lang="en-US" dirty="0" smtClean="0"/>
              <a:t>Date: 2012-09-17</a:t>
            </a:r>
            <a:endParaRPr lang="en-US" dirty="0"/>
          </a:p>
        </p:txBody>
      </p:sp>
      <p:pic>
        <p:nvPicPr>
          <p:cNvPr id="25602" name="Picture 2" descr="E:\POST\projects\RIT-collect\ground-photos\_MG_90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2862" y="1104900"/>
            <a:ext cx="3675888" cy="55138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2943308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295275" y="3228975"/>
            <a:ext cx="30861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192" name="Straight Arrow Connector 8191"/>
          <p:cNvCxnSpPr>
            <a:endCxn id="4" idx="3"/>
          </p:cNvCxnSpPr>
          <p:nvPr/>
        </p:nvCxnSpPr>
        <p:spPr bwMode="auto">
          <a:xfrm>
            <a:off x="285750" y="3486150"/>
            <a:ext cx="3095625" cy="95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Photos: 2012-09-17</a:t>
            </a:r>
            <a:endParaRPr lang="en-US" dirty="0"/>
          </a:p>
        </p:txBody>
      </p:sp>
      <p:pic>
        <p:nvPicPr>
          <p:cNvPr id="33" name="Picture 2" descr="E:\POST\projects\RIT-collect\tarp-graffle\share-dry-run-201209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00" y="1901825"/>
            <a:ext cx="3098800" cy="2959100"/>
          </a:xfrm>
          <a:prstGeom prst="rect">
            <a:avLst/>
          </a:prstGeom>
          <a:noFill/>
        </p:spPr>
      </p:pic>
      <p:sp>
        <p:nvSpPr>
          <p:cNvPr id="34" name="TextBox 33"/>
          <p:cNvSpPr txBox="1"/>
          <p:nvPr/>
        </p:nvSpPr>
        <p:spPr>
          <a:xfrm>
            <a:off x="4191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19175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61925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098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809875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19100" y="28003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1917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619250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21932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80987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191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1917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60972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2098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8194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0957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009650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60972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819400" y="38766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19100" y="4457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01917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61925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21932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81940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038475" y="5429250"/>
            <a:ext cx="21916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Name: _MG_9074.jpg</a:t>
            </a:r>
          </a:p>
          <a:p>
            <a:r>
              <a:rPr lang="en-US" dirty="0" smtClean="0"/>
              <a:t>Description: Row 3</a:t>
            </a:r>
          </a:p>
          <a:p>
            <a:r>
              <a:rPr lang="en-US" dirty="0" smtClean="0"/>
              <a:t>Date: 2012-09-17</a:t>
            </a:r>
            <a:endParaRPr lang="en-US" dirty="0"/>
          </a:p>
        </p:txBody>
      </p:sp>
      <p:pic>
        <p:nvPicPr>
          <p:cNvPr id="26626" name="Picture 2" descr="E:\POST\projects\RIT-collect\ground-photos\_MG_90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2100" y="1104900"/>
            <a:ext cx="3675888" cy="55138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62499450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295275" y="3800475"/>
            <a:ext cx="30861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192" name="Straight Arrow Connector 8191"/>
          <p:cNvCxnSpPr>
            <a:endCxn id="4" idx="3"/>
          </p:cNvCxnSpPr>
          <p:nvPr/>
        </p:nvCxnSpPr>
        <p:spPr bwMode="auto">
          <a:xfrm>
            <a:off x="285750" y="4057650"/>
            <a:ext cx="3095625" cy="95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Photos: 2012-09-17</a:t>
            </a:r>
            <a:endParaRPr lang="en-US" dirty="0"/>
          </a:p>
        </p:txBody>
      </p:sp>
      <p:pic>
        <p:nvPicPr>
          <p:cNvPr id="33" name="Picture 2" descr="E:\POST\projects\RIT-collect\tarp-graffle\share-dry-run-201209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00" y="1901825"/>
            <a:ext cx="3098800" cy="2959100"/>
          </a:xfrm>
          <a:prstGeom prst="rect">
            <a:avLst/>
          </a:prstGeom>
          <a:noFill/>
        </p:spPr>
      </p:pic>
      <p:sp>
        <p:nvSpPr>
          <p:cNvPr id="34" name="TextBox 33"/>
          <p:cNvSpPr txBox="1"/>
          <p:nvPr/>
        </p:nvSpPr>
        <p:spPr>
          <a:xfrm>
            <a:off x="4191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19175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61925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098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809875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19100" y="28003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1917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619250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21932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80987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191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1917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60972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2098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8194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0957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009650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60972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819400" y="38766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19100" y="4457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01917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61925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21932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81940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038475" y="5429250"/>
            <a:ext cx="21916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Name: _MG_9075.jpg</a:t>
            </a:r>
          </a:p>
          <a:p>
            <a:r>
              <a:rPr lang="en-US" dirty="0" smtClean="0"/>
              <a:t>Description: Row 4</a:t>
            </a:r>
          </a:p>
          <a:p>
            <a:r>
              <a:rPr lang="en-US" dirty="0" smtClean="0"/>
              <a:t>Date: 2012-09-17</a:t>
            </a:r>
            <a:endParaRPr lang="en-US" dirty="0"/>
          </a:p>
        </p:txBody>
      </p:sp>
      <p:pic>
        <p:nvPicPr>
          <p:cNvPr id="27650" name="Picture 2" descr="E:\POST\projects\RIT-collect\ground-photos\_MG_90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2862" y="1104900"/>
            <a:ext cx="3675888" cy="55138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051626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295275" y="4362450"/>
            <a:ext cx="30861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192" name="Straight Arrow Connector 8191"/>
          <p:cNvCxnSpPr>
            <a:endCxn id="4" idx="3"/>
          </p:cNvCxnSpPr>
          <p:nvPr/>
        </p:nvCxnSpPr>
        <p:spPr bwMode="auto">
          <a:xfrm>
            <a:off x="285750" y="4619625"/>
            <a:ext cx="3095625" cy="95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Photos: 2012-09-17</a:t>
            </a:r>
            <a:endParaRPr lang="en-US" dirty="0"/>
          </a:p>
        </p:txBody>
      </p:sp>
      <p:pic>
        <p:nvPicPr>
          <p:cNvPr id="33" name="Picture 2" descr="E:\POST\projects\RIT-collect\tarp-graffle\share-dry-run-201209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00" y="1901825"/>
            <a:ext cx="3098800" cy="2959100"/>
          </a:xfrm>
          <a:prstGeom prst="rect">
            <a:avLst/>
          </a:prstGeom>
          <a:noFill/>
        </p:spPr>
      </p:pic>
      <p:sp>
        <p:nvSpPr>
          <p:cNvPr id="34" name="TextBox 33"/>
          <p:cNvSpPr txBox="1"/>
          <p:nvPr/>
        </p:nvSpPr>
        <p:spPr>
          <a:xfrm>
            <a:off x="4191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19175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61925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098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809875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19100" y="28003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1917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619250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21932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80987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191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1917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60972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2098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8194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0957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009650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60972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819400" y="38766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19100" y="4457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01917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61925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21932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81940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038475" y="5429250"/>
            <a:ext cx="21916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Name: _MG_9076.jpg</a:t>
            </a:r>
          </a:p>
          <a:p>
            <a:r>
              <a:rPr lang="en-US" dirty="0" smtClean="0"/>
              <a:t>Description: Row 5</a:t>
            </a:r>
          </a:p>
          <a:p>
            <a:r>
              <a:rPr lang="en-US" dirty="0" smtClean="0"/>
              <a:t>Date: 2012-09-17</a:t>
            </a:r>
            <a:endParaRPr lang="en-US" dirty="0"/>
          </a:p>
        </p:txBody>
      </p:sp>
      <p:pic>
        <p:nvPicPr>
          <p:cNvPr id="28674" name="Picture 2" descr="E:\POST\projects\RIT-collect\ground-photos\_MG_90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2100" y="1104900"/>
            <a:ext cx="3675888" cy="55138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352846738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 rot="5400000">
            <a:off x="-819150" y="3248025"/>
            <a:ext cx="287655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192" name="Straight Arrow Connector 8191"/>
          <p:cNvCxnSpPr>
            <a:stCxn id="4" idx="3"/>
          </p:cNvCxnSpPr>
          <p:nvPr/>
        </p:nvCxnSpPr>
        <p:spPr bwMode="auto">
          <a:xfrm flipV="1">
            <a:off x="619125" y="2085976"/>
            <a:ext cx="0" cy="2867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Photos: 2012-09-17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038475" y="5429250"/>
            <a:ext cx="21916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Name: _MG_9059.jpg</a:t>
            </a:r>
          </a:p>
          <a:p>
            <a:r>
              <a:rPr lang="en-US" dirty="0" smtClean="0"/>
              <a:t>Description: Column A</a:t>
            </a:r>
          </a:p>
          <a:p>
            <a:r>
              <a:rPr lang="en-US" dirty="0" smtClean="0"/>
              <a:t>Date: 2012-09-17</a:t>
            </a:r>
            <a:endParaRPr lang="en-US" dirty="0"/>
          </a:p>
        </p:txBody>
      </p:sp>
      <p:pic>
        <p:nvPicPr>
          <p:cNvPr id="33" name="Picture 2" descr="E:\POST\projects\RIT-collect\tarp-graffle\share-dry-run-201209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00" y="1901825"/>
            <a:ext cx="3098800" cy="2959100"/>
          </a:xfrm>
          <a:prstGeom prst="rect">
            <a:avLst/>
          </a:prstGeom>
          <a:noFill/>
        </p:spPr>
      </p:pic>
      <p:sp>
        <p:nvSpPr>
          <p:cNvPr id="34" name="TextBox 33"/>
          <p:cNvSpPr txBox="1"/>
          <p:nvPr/>
        </p:nvSpPr>
        <p:spPr>
          <a:xfrm>
            <a:off x="4191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19175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61925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098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809875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19100" y="28003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1917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619250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21932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80987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191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1917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60972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2098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8194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0957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009650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60972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819400" y="38766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19100" y="4457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01917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61925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21932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81940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67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9698" name="Picture 2" descr="E:\POST\projects\RIT-collect\ground-photos\_MG_90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2100" y="1104900"/>
            <a:ext cx="3675888" cy="55138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5679440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Target Information</a:t>
            </a:r>
          </a:p>
          <a:p>
            <a:r>
              <a:rPr lang="en-US" dirty="0" smtClean="0"/>
              <a:t>Target Array Configurations</a:t>
            </a:r>
          </a:p>
          <a:p>
            <a:r>
              <a:rPr lang="en-US" dirty="0" smtClean="0"/>
              <a:t>GPS Information / Sample KML View</a:t>
            </a:r>
          </a:p>
          <a:p>
            <a:r>
              <a:rPr lang="en-US" dirty="0" smtClean="0"/>
              <a:t>Ground </a:t>
            </a:r>
            <a:r>
              <a:rPr lang="en-US" dirty="0" smtClean="0"/>
              <a:t>Photos</a:t>
            </a:r>
            <a:endParaRPr lang="en-US" dirty="0" smtClean="0"/>
          </a:p>
          <a:p>
            <a:r>
              <a:rPr lang="en-US" dirty="0" smtClean="0"/>
              <a:t>Team Information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 rot="5400000">
            <a:off x="-209550" y="3248025"/>
            <a:ext cx="287655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192" name="Straight Arrow Connector 8191"/>
          <p:cNvCxnSpPr>
            <a:stCxn id="4" idx="3"/>
          </p:cNvCxnSpPr>
          <p:nvPr/>
        </p:nvCxnSpPr>
        <p:spPr bwMode="auto">
          <a:xfrm flipV="1">
            <a:off x="1228725" y="2085976"/>
            <a:ext cx="0" cy="2867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Photos: 2012-09-17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038475" y="5429250"/>
            <a:ext cx="22236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Name: _MG_9060.jpg</a:t>
            </a:r>
          </a:p>
          <a:p>
            <a:r>
              <a:rPr lang="en-US" dirty="0" smtClean="0"/>
              <a:t>Description: Column B</a:t>
            </a:r>
          </a:p>
          <a:p>
            <a:r>
              <a:rPr lang="en-US" dirty="0" smtClean="0"/>
              <a:t>Date: 2012-09-17</a:t>
            </a:r>
            <a:endParaRPr lang="en-US" dirty="0"/>
          </a:p>
        </p:txBody>
      </p:sp>
      <p:pic>
        <p:nvPicPr>
          <p:cNvPr id="33" name="Picture 2" descr="E:\POST\projects\RIT-collect\tarp-graffle\share-dry-run-201209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00" y="1901825"/>
            <a:ext cx="3098800" cy="2959100"/>
          </a:xfrm>
          <a:prstGeom prst="rect">
            <a:avLst/>
          </a:prstGeom>
          <a:noFill/>
        </p:spPr>
      </p:pic>
      <p:sp>
        <p:nvSpPr>
          <p:cNvPr id="34" name="TextBox 33"/>
          <p:cNvSpPr txBox="1"/>
          <p:nvPr/>
        </p:nvSpPr>
        <p:spPr>
          <a:xfrm>
            <a:off x="4191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19175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61925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098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809875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19100" y="28003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1917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619250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21932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80987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191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1917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60972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2098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8194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0957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009650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60972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819400" y="38766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19100" y="4457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01917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61925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21932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81940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67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22" name="Picture 2" descr="E:\POST\projects\RIT-collect\ground-photos\_MG_90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2862" y="1104900"/>
            <a:ext cx="3675888" cy="55138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57620138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 rot="5400000">
            <a:off x="390525" y="3248025"/>
            <a:ext cx="287655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192" name="Straight Arrow Connector 8191"/>
          <p:cNvCxnSpPr>
            <a:stCxn id="4" idx="3"/>
          </p:cNvCxnSpPr>
          <p:nvPr/>
        </p:nvCxnSpPr>
        <p:spPr bwMode="auto">
          <a:xfrm flipV="1">
            <a:off x="1828800" y="2085976"/>
            <a:ext cx="0" cy="2867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Photos: 2012-09-17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038475" y="5429250"/>
            <a:ext cx="22236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Name: _MG_9062.jpg</a:t>
            </a:r>
          </a:p>
          <a:p>
            <a:r>
              <a:rPr lang="en-US" dirty="0" smtClean="0"/>
              <a:t>Description: Column </a:t>
            </a:r>
            <a:r>
              <a:rPr lang="en-US" dirty="0"/>
              <a:t>C</a:t>
            </a:r>
            <a:endParaRPr lang="en-US" dirty="0" smtClean="0"/>
          </a:p>
          <a:p>
            <a:r>
              <a:rPr lang="en-US" dirty="0" smtClean="0"/>
              <a:t>Date: 2012-09-17</a:t>
            </a:r>
            <a:endParaRPr lang="en-US" dirty="0"/>
          </a:p>
        </p:txBody>
      </p:sp>
      <p:pic>
        <p:nvPicPr>
          <p:cNvPr id="33" name="Picture 2" descr="E:\POST\projects\RIT-collect\tarp-graffle\share-dry-run-201209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00" y="1901825"/>
            <a:ext cx="3098800" cy="2959100"/>
          </a:xfrm>
          <a:prstGeom prst="rect">
            <a:avLst/>
          </a:prstGeom>
          <a:noFill/>
        </p:spPr>
      </p:pic>
      <p:sp>
        <p:nvSpPr>
          <p:cNvPr id="34" name="TextBox 33"/>
          <p:cNvSpPr txBox="1"/>
          <p:nvPr/>
        </p:nvSpPr>
        <p:spPr>
          <a:xfrm>
            <a:off x="4191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19175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61925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098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809875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19100" y="28003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1917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619250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21932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80987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191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1917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60972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2098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8194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0957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009650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60972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819400" y="38766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19100" y="4457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01917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61925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21932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81940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67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1746" name="Picture 2" descr="E:\POST\projects\RIT-collect\ground-photos\_MG_90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2862" y="1104900"/>
            <a:ext cx="3675888" cy="55138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69477346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 rot="5400000">
            <a:off x="981075" y="3248025"/>
            <a:ext cx="287655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192" name="Straight Arrow Connector 8191"/>
          <p:cNvCxnSpPr>
            <a:stCxn id="4" idx="3"/>
          </p:cNvCxnSpPr>
          <p:nvPr/>
        </p:nvCxnSpPr>
        <p:spPr bwMode="auto">
          <a:xfrm flipV="1">
            <a:off x="2419350" y="2085976"/>
            <a:ext cx="0" cy="2867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Photos: 2012-09-17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038475" y="5429250"/>
            <a:ext cx="22236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Name: _MG_9063.jpg</a:t>
            </a:r>
          </a:p>
          <a:p>
            <a:r>
              <a:rPr lang="en-US" dirty="0" smtClean="0"/>
              <a:t>Description: Column D</a:t>
            </a:r>
          </a:p>
          <a:p>
            <a:r>
              <a:rPr lang="en-US" dirty="0" smtClean="0"/>
              <a:t>Date: 2012-09-17</a:t>
            </a:r>
            <a:endParaRPr lang="en-US" dirty="0"/>
          </a:p>
        </p:txBody>
      </p:sp>
      <p:pic>
        <p:nvPicPr>
          <p:cNvPr id="33" name="Picture 2" descr="E:\POST\projects\RIT-collect\tarp-graffle\share-dry-run-201209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00" y="1901825"/>
            <a:ext cx="3098800" cy="2959100"/>
          </a:xfrm>
          <a:prstGeom prst="rect">
            <a:avLst/>
          </a:prstGeom>
          <a:noFill/>
        </p:spPr>
      </p:pic>
      <p:sp>
        <p:nvSpPr>
          <p:cNvPr id="34" name="TextBox 33"/>
          <p:cNvSpPr txBox="1"/>
          <p:nvPr/>
        </p:nvSpPr>
        <p:spPr>
          <a:xfrm>
            <a:off x="4191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19175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61925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098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809875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19100" y="28003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1917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619250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21932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80987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191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1917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60972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2098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8194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0957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009650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60972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819400" y="38766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19100" y="4457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01917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61925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21932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81940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67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2770" name="Picture 2" descr="E:\POST\projects\RIT-collect\ground-photos\_MG_90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2862" y="1104900"/>
            <a:ext cx="3675888" cy="55138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95000914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 rot="5400000">
            <a:off x="1581150" y="3248025"/>
            <a:ext cx="287655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192" name="Straight Arrow Connector 8191"/>
          <p:cNvCxnSpPr>
            <a:stCxn id="4" idx="3"/>
          </p:cNvCxnSpPr>
          <p:nvPr/>
        </p:nvCxnSpPr>
        <p:spPr bwMode="auto">
          <a:xfrm flipV="1">
            <a:off x="3019425" y="2085976"/>
            <a:ext cx="0" cy="2867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Photos: 2012-09-17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038475" y="5429250"/>
            <a:ext cx="22236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Name: _MG_9064.jpg</a:t>
            </a:r>
          </a:p>
          <a:p>
            <a:r>
              <a:rPr lang="en-US" dirty="0" smtClean="0"/>
              <a:t>Description: Column </a:t>
            </a:r>
            <a:r>
              <a:rPr lang="en-US" dirty="0"/>
              <a:t>E</a:t>
            </a:r>
            <a:endParaRPr lang="en-US" dirty="0" smtClean="0"/>
          </a:p>
          <a:p>
            <a:r>
              <a:rPr lang="en-US" dirty="0" smtClean="0"/>
              <a:t>Date: 2012-09-17</a:t>
            </a:r>
            <a:endParaRPr lang="en-US" dirty="0"/>
          </a:p>
        </p:txBody>
      </p:sp>
      <p:pic>
        <p:nvPicPr>
          <p:cNvPr id="33" name="Picture 2" descr="E:\POST\projects\RIT-collect\tarp-graffle\share-dry-run-201209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00" y="1901825"/>
            <a:ext cx="3098800" cy="2959100"/>
          </a:xfrm>
          <a:prstGeom prst="rect">
            <a:avLst/>
          </a:prstGeom>
          <a:noFill/>
        </p:spPr>
      </p:pic>
      <p:sp>
        <p:nvSpPr>
          <p:cNvPr id="34" name="TextBox 33"/>
          <p:cNvSpPr txBox="1"/>
          <p:nvPr/>
        </p:nvSpPr>
        <p:spPr>
          <a:xfrm>
            <a:off x="4191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19175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61925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098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809875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19100" y="28003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1917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619250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21932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80987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191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1917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60972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2098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8194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0957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009650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60972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819400" y="38766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19100" y="4457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01917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61925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21932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81940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67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3794" name="Picture 2" descr="E:\POST\projects\RIT-collect\ground-photos\_MG_90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2100" y="1104900"/>
            <a:ext cx="3675888" cy="55138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09131057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Dry Run Asymmetric Targets</a:t>
            </a:r>
            <a:br>
              <a:rPr lang="en-US" dirty="0" smtClean="0"/>
            </a:br>
            <a:r>
              <a:rPr lang="en-US" dirty="0" smtClean="0"/>
              <a:t>(Looking North)</a:t>
            </a:r>
            <a:endParaRPr lang="en-US" dirty="0"/>
          </a:p>
        </p:txBody>
      </p:sp>
      <p:pic>
        <p:nvPicPr>
          <p:cNvPr id="10242" name="Picture 2" descr="Y:\POST\projects\RIT-collect\ground-photos\_MG_9053-7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1295400"/>
            <a:ext cx="2743200" cy="1828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Y:\POST\projects\RIT-collect\ground-photos\_MG_9054-7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75" y="1285875"/>
            <a:ext cx="2743200" cy="1828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Y:\POST\projects\RIT-collect\ground-photos\_MG_9055-7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525" y="1276350"/>
            <a:ext cx="2743200" cy="1828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Y:\POST\projects\RIT-collect\ground-photos\_MG_9056-7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48100"/>
            <a:ext cx="2743200" cy="1828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Y:\POST\projects\RIT-collect\ground-photos\_MG_9057-72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838575"/>
            <a:ext cx="2743200" cy="1828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Y:\POST\projects\RIT-collect\ground-photos\_MG_9058-72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0" y="3829050"/>
            <a:ext cx="2743200" cy="1828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828676" y="3181350"/>
            <a:ext cx="16674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50 at 3C</a:t>
            </a:r>
            <a:br>
              <a:rPr lang="en-US" dirty="0" smtClean="0"/>
            </a:br>
            <a:r>
              <a:rPr lang="en-US" dirty="0" smtClean="0"/>
              <a:t>(_MG_9053.jpg)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810001" y="3171825"/>
            <a:ext cx="16674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51 at 3D</a:t>
            </a:r>
          </a:p>
          <a:p>
            <a:pPr algn="ctr"/>
            <a:r>
              <a:rPr lang="en-US" dirty="0" smtClean="0"/>
              <a:t>(_MG_9054.jpg)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629401" y="3133725"/>
            <a:ext cx="16674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52 at 3E</a:t>
            </a:r>
          </a:p>
          <a:p>
            <a:pPr algn="ctr"/>
            <a:r>
              <a:rPr lang="en-US" dirty="0" smtClean="0"/>
              <a:t>(_MG_9055.jpg)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09626" y="5705475"/>
            <a:ext cx="16674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55 at 4A</a:t>
            </a:r>
          </a:p>
          <a:p>
            <a:pPr algn="ctr"/>
            <a:r>
              <a:rPr lang="en-US" dirty="0" smtClean="0"/>
              <a:t>(_MG_9056.jpg)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697595" y="5705475"/>
            <a:ext cx="16674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56 at 4B</a:t>
            </a:r>
          </a:p>
          <a:p>
            <a:pPr algn="ctr"/>
            <a:r>
              <a:rPr lang="en-US" dirty="0" smtClean="0"/>
              <a:t>(_MG_9057.jpg)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726545" y="5705475"/>
            <a:ext cx="16674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57 at 4C</a:t>
            </a:r>
          </a:p>
          <a:p>
            <a:pPr algn="ctr"/>
            <a:r>
              <a:rPr lang="en-US" dirty="0" smtClean="0"/>
              <a:t>(_MG_9058.jpg)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5365259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295275" y="2105025"/>
            <a:ext cx="30861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146" name="Picture 2" descr="E:\POST\projects\RIT-collect\tarp-graffle\share-20120920-A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00" y="1901825"/>
            <a:ext cx="3098800" cy="2959100"/>
          </a:xfrm>
          <a:prstGeom prst="rect">
            <a:avLst/>
          </a:prstGeom>
          <a:noFill/>
        </p:spPr>
      </p:pic>
      <p:cxnSp>
        <p:nvCxnSpPr>
          <p:cNvPr id="8192" name="Straight Arrow Connector 8191"/>
          <p:cNvCxnSpPr/>
          <p:nvPr/>
        </p:nvCxnSpPr>
        <p:spPr bwMode="auto">
          <a:xfrm rot="10800000">
            <a:off x="285750" y="2362200"/>
            <a:ext cx="3095625" cy="95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Photos: 2012-09-20 AM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91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19175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925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98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09875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9100" y="28003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917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9250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1932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0987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91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1917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0972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098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194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957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09650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2877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19400" y="38766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9100" y="4457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1917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1925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1932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1940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38475" y="5429250"/>
            <a:ext cx="21916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Name: _MG_9133.jpg</a:t>
            </a:r>
          </a:p>
          <a:p>
            <a:r>
              <a:rPr lang="en-US" dirty="0" smtClean="0"/>
              <a:t>Description: Row 1</a:t>
            </a:r>
          </a:p>
          <a:p>
            <a:r>
              <a:rPr lang="en-US" dirty="0" smtClean="0"/>
              <a:t>Date: 2012-09-20 AM</a:t>
            </a:r>
            <a:endParaRPr lang="en-US" dirty="0"/>
          </a:p>
        </p:txBody>
      </p:sp>
      <p:pic>
        <p:nvPicPr>
          <p:cNvPr id="3" name="Picture 2" descr="E:\POST\projects\RIT-collect\ground-photos\_MG_91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2100" y="1104899"/>
            <a:ext cx="3676650" cy="55149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62170301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POST\projects\RIT-collect\ground-photos\_MG_91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8927" y="1104900"/>
            <a:ext cx="3675888" cy="5513832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 bwMode="auto">
          <a:xfrm>
            <a:off x="295275" y="2647950"/>
            <a:ext cx="30861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2" name="Picture 2" descr="E:\POST\projects\RIT-collect\tarp-graffle\share-20120920-A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100" y="1901825"/>
            <a:ext cx="3098800" cy="2959100"/>
          </a:xfrm>
          <a:prstGeom prst="rect">
            <a:avLst/>
          </a:prstGeom>
          <a:noFill/>
        </p:spPr>
      </p:pic>
      <p:cxnSp>
        <p:nvCxnSpPr>
          <p:cNvPr id="8192" name="Straight Arrow Connector 8191"/>
          <p:cNvCxnSpPr/>
          <p:nvPr/>
        </p:nvCxnSpPr>
        <p:spPr bwMode="auto">
          <a:xfrm rot="10800000">
            <a:off x="285750" y="2905125"/>
            <a:ext cx="3095625" cy="95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Photos: 2012-09-20 AM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91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19175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925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98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09875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9100" y="28003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917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9250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1932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0987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91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1917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0972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098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194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957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09650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2877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19400" y="38766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9100" y="4457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1917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1925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1932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1940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38475" y="5429250"/>
            <a:ext cx="21916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Name: _MG_9134.jpg</a:t>
            </a:r>
          </a:p>
          <a:p>
            <a:r>
              <a:rPr lang="en-US" dirty="0" smtClean="0"/>
              <a:t>Description: Row 2</a:t>
            </a:r>
          </a:p>
          <a:p>
            <a:r>
              <a:rPr lang="en-US" dirty="0" smtClean="0"/>
              <a:t>Date: 2012-09-20 AM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29433085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295275" y="3228975"/>
            <a:ext cx="30861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2" name="Picture 2" descr="E:\POST\projects\RIT-collect\tarp-graffle\share-20120920-A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00" y="1901825"/>
            <a:ext cx="3098800" cy="2959100"/>
          </a:xfrm>
          <a:prstGeom prst="rect">
            <a:avLst/>
          </a:prstGeom>
          <a:noFill/>
        </p:spPr>
      </p:pic>
      <p:cxnSp>
        <p:nvCxnSpPr>
          <p:cNvPr id="8192" name="Straight Arrow Connector 8191"/>
          <p:cNvCxnSpPr/>
          <p:nvPr/>
        </p:nvCxnSpPr>
        <p:spPr bwMode="auto">
          <a:xfrm rot="10800000">
            <a:off x="285750" y="3486150"/>
            <a:ext cx="3095625" cy="95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Photos: 2012-09-20 AM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91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19175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925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98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09875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9100" y="28003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917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9250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1932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0987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91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1917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0972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098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194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957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09650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2877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19400" y="38766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9100" y="4457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1917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1925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1932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1940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38475" y="5429250"/>
            <a:ext cx="22236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Name: _MG_9135.jpg</a:t>
            </a:r>
          </a:p>
          <a:p>
            <a:r>
              <a:rPr lang="en-US" dirty="0" smtClean="0"/>
              <a:t>Description: Row 3</a:t>
            </a:r>
          </a:p>
          <a:p>
            <a:r>
              <a:rPr lang="en-US" dirty="0" smtClean="0"/>
              <a:t>Date: 2012-09-20 AM</a:t>
            </a:r>
            <a:endParaRPr lang="en-US" dirty="0"/>
          </a:p>
        </p:txBody>
      </p:sp>
      <p:pic>
        <p:nvPicPr>
          <p:cNvPr id="10242" name="Picture 2" descr="E:\POST\projects\RIT-collect\ground-photos\_MG_91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2100" y="1104900"/>
            <a:ext cx="3675888" cy="55138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62499450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POST\projects\RIT-collect\ground-photos\_MG_91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2575" y="1104900"/>
            <a:ext cx="3675888" cy="5513832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 bwMode="auto">
          <a:xfrm>
            <a:off x="295275" y="3800475"/>
            <a:ext cx="30861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2" name="Picture 2" descr="E:\POST\projects\RIT-collect\tarp-graffle\share-20120920-A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100" y="1901825"/>
            <a:ext cx="3098800" cy="2959100"/>
          </a:xfrm>
          <a:prstGeom prst="rect">
            <a:avLst/>
          </a:prstGeom>
          <a:noFill/>
        </p:spPr>
      </p:pic>
      <p:cxnSp>
        <p:nvCxnSpPr>
          <p:cNvPr id="8192" name="Straight Arrow Connector 8191"/>
          <p:cNvCxnSpPr/>
          <p:nvPr/>
        </p:nvCxnSpPr>
        <p:spPr bwMode="auto">
          <a:xfrm rot="10800000">
            <a:off x="285750" y="4057650"/>
            <a:ext cx="3095625" cy="95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Photos: 2012-09-20 AM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91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19175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925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98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09875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9100" y="28003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917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9250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1932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0987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91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1917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0972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098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194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957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09650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2877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19400" y="38766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9100" y="4457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1917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1925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1932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1940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38475" y="5429250"/>
            <a:ext cx="22236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Name: _MG_9135.jpg</a:t>
            </a:r>
          </a:p>
          <a:p>
            <a:r>
              <a:rPr lang="en-US" dirty="0" smtClean="0"/>
              <a:t>Description: Row 4</a:t>
            </a:r>
          </a:p>
          <a:p>
            <a:r>
              <a:rPr lang="en-US" dirty="0" smtClean="0"/>
              <a:t>Date: 2012-09-20 AM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0516261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E:\POST\projects\RIT-collect\ground-photos\_MG_91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2575" y="1104900"/>
            <a:ext cx="3675888" cy="5513832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 bwMode="auto">
          <a:xfrm>
            <a:off x="295275" y="4362450"/>
            <a:ext cx="30861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2" name="Picture 2" descr="E:\POST\projects\RIT-collect\tarp-graffle\share-20120920-A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100" y="1901825"/>
            <a:ext cx="3098800" cy="2959100"/>
          </a:xfrm>
          <a:prstGeom prst="rect">
            <a:avLst/>
          </a:prstGeom>
          <a:noFill/>
        </p:spPr>
      </p:pic>
      <p:cxnSp>
        <p:nvCxnSpPr>
          <p:cNvPr id="8192" name="Straight Arrow Connector 8191"/>
          <p:cNvCxnSpPr/>
          <p:nvPr/>
        </p:nvCxnSpPr>
        <p:spPr bwMode="auto">
          <a:xfrm rot="10800000">
            <a:off x="285750" y="4619625"/>
            <a:ext cx="3095625" cy="95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Photos: 2012-09-20 AM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91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19175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925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98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09875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9100" y="28003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917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9250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1932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0987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91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1917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0972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098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194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957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09650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2877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19400" y="38766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9100" y="4457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1917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1925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1932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1940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38475" y="5429250"/>
            <a:ext cx="22236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Name: _MG_9135.jpg</a:t>
            </a:r>
          </a:p>
          <a:p>
            <a:r>
              <a:rPr lang="en-US" dirty="0" smtClean="0"/>
              <a:t>Description: Row 5</a:t>
            </a:r>
          </a:p>
          <a:p>
            <a:r>
              <a:rPr lang="en-US" dirty="0" smtClean="0"/>
              <a:t>Date: 2012-09-20 AM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5284673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Shapes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884785233"/>
              </p:ext>
            </p:extLst>
          </p:nvPr>
        </p:nvGraphicFramePr>
        <p:xfrm>
          <a:off x="102870" y="1912620"/>
          <a:ext cx="5831204" cy="838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57801"/>
                <a:gridCol w="1457801"/>
                <a:gridCol w="1457801"/>
                <a:gridCol w="1457801"/>
              </a:tblGrid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Shape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Edge/Radius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Area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Max GSD for Full Pixel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Circle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3.43ft / 1.045m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36.89ft</a:t>
                      </a:r>
                      <a:r>
                        <a:rPr lang="en-US" sz="1100" baseline="30000">
                          <a:effectLst/>
                        </a:rPr>
                        <a:t>2</a:t>
                      </a:r>
                      <a:r>
                        <a:rPr lang="en-US" sz="1100">
                          <a:effectLst/>
                        </a:rPr>
                        <a:t> / 3.427m</a:t>
                      </a:r>
                      <a:r>
                        <a:rPr lang="en-US" sz="1100" baseline="300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2.42ft / 0.738m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Equilateral Triangle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9.23ft / 2.813m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36.89ft</a:t>
                      </a:r>
                      <a:r>
                        <a:rPr lang="en-US" sz="1100" baseline="30000">
                          <a:effectLst/>
                        </a:rPr>
                        <a:t>2</a:t>
                      </a:r>
                      <a:r>
                        <a:rPr lang="en-US" sz="1100">
                          <a:effectLst/>
                        </a:rPr>
                        <a:t> / 3.427m</a:t>
                      </a:r>
                      <a:r>
                        <a:rPr lang="en-US" sz="1100" baseline="300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2.0ft / 0.610m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Square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6.07ft / 1.850m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36.89ft</a:t>
                      </a:r>
                      <a:r>
                        <a:rPr lang="en-US" sz="1100" baseline="30000">
                          <a:effectLst/>
                        </a:rPr>
                        <a:t>2</a:t>
                      </a:r>
                      <a:r>
                        <a:rPr lang="en-US" sz="1100">
                          <a:effectLst/>
                        </a:rPr>
                        <a:t> / 3.427m</a:t>
                      </a:r>
                      <a:r>
                        <a:rPr lang="en-US" sz="1100" baseline="300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3.04ft / 0.927m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24"/>
          <p:cNvSpPr>
            <a:spLocks noChangeArrowheads="1"/>
          </p:cNvSpPr>
          <p:nvPr/>
        </p:nvSpPr>
        <p:spPr bwMode="auto">
          <a:xfrm>
            <a:off x="3740150" y="4271963"/>
            <a:ext cx="536575" cy="304800"/>
          </a:xfrm>
          <a:prstGeom prst="rect">
            <a:avLst/>
          </a:prstGeom>
          <a:solidFill>
            <a:srgbClr val="4F81BD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Oval 33"/>
          <p:cNvSpPr>
            <a:spLocks noChangeArrowheads="1"/>
          </p:cNvSpPr>
          <p:nvPr/>
        </p:nvSpPr>
        <p:spPr bwMode="auto">
          <a:xfrm>
            <a:off x="3362325" y="5795963"/>
            <a:ext cx="304800" cy="304800"/>
          </a:xfrm>
          <a:prstGeom prst="ellipse">
            <a:avLst/>
          </a:prstGeom>
          <a:solidFill>
            <a:srgbClr val="4F81BD"/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Oval 31"/>
          <p:cNvSpPr>
            <a:spLocks noChangeArrowheads="1"/>
          </p:cNvSpPr>
          <p:nvPr/>
        </p:nvSpPr>
        <p:spPr bwMode="auto">
          <a:xfrm>
            <a:off x="2828925" y="5795963"/>
            <a:ext cx="304800" cy="304800"/>
          </a:xfrm>
          <a:prstGeom prst="ellipse">
            <a:avLst/>
          </a:prstGeom>
          <a:solidFill>
            <a:srgbClr val="4F81BD"/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Oval 20"/>
          <p:cNvSpPr>
            <a:spLocks noChangeArrowheads="1"/>
          </p:cNvSpPr>
          <p:nvPr/>
        </p:nvSpPr>
        <p:spPr bwMode="auto">
          <a:xfrm>
            <a:off x="2257425" y="5795963"/>
            <a:ext cx="304800" cy="304800"/>
          </a:xfrm>
          <a:prstGeom prst="ellipse">
            <a:avLst/>
          </a:prstGeom>
          <a:solidFill>
            <a:srgbClr val="4F81BD"/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219325" y="4271963"/>
            <a:ext cx="1524000" cy="1524000"/>
          </a:xfrm>
          <a:prstGeom prst="rect">
            <a:avLst/>
          </a:prstGeom>
          <a:solidFill>
            <a:srgbClr val="4F81BD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Isosceles Triangle 12"/>
          <p:cNvSpPr>
            <a:spLocks noChangeArrowheads="1"/>
          </p:cNvSpPr>
          <p:nvPr/>
        </p:nvSpPr>
        <p:spPr bwMode="auto">
          <a:xfrm rot="-5400000">
            <a:off x="1876425" y="4310063"/>
            <a:ext cx="381000" cy="304800"/>
          </a:xfrm>
          <a:prstGeom prst="triangle">
            <a:avLst>
              <a:gd name="adj" fmla="val 50000"/>
            </a:avLst>
          </a:prstGeom>
          <a:solidFill>
            <a:srgbClr val="4F81BD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Isosceles Triangle 14"/>
          <p:cNvSpPr>
            <a:spLocks noChangeArrowheads="1"/>
          </p:cNvSpPr>
          <p:nvPr/>
        </p:nvSpPr>
        <p:spPr bwMode="auto">
          <a:xfrm rot="-5400000">
            <a:off x="1876425" y="4891088"/>
            <a:ext cx="381000" cy="304800"/>
          </a:xfrm>
          <a:prstGeom prst="triangle">
            <a:avLst>
              <a:gd name="adj" fmla="val 50000"/>
            </a:avLst>
          </a:prstGeom>
          <a:solidFill>
            <a:srgbClr val="4F81BD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Isosceles Triangle 15"/>
          <p:cNvSpPr>
            <a:spLocks noChangeArrowheads="1"/>
          </p:cNvSpPr>
          <p:nvPr/>
        </p:nvSpPr>
        <p:spPr bwMode="auto">
          <a:xfrm rot="-5400000">
            <a:off x="1876425" y="5453063"/>
            <a:ext cx="381000" cy="304800"/>
          </a:xfrm>
          <a:prstGeom prst="triangle">
            <a:avLst>
              <a:gd name="adj" fmla="val 50000"/>
            </a:avLst>
          </a:prstGeom>
          <a:solidFill>
            <a:srgbClr val="4F81BD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29"/>
          <p:cNvSpPr>
            <a:spLocks noChangeArrowheads="1"/>
          </p:cNvSpPr>
          <p:nvPr/>
        </p:nvSpPr>
        <p:spPr bwMode="auto">
          <a:xfrm>
            <a:off x="3740150" y="4876800"/>
            <a:ext cx="536575" cy="304800"/>
          </a:xfrm>
          <a:prstGeom prst="rect">
            <a:avLst/>
          </a:prstGeom>
          <a:solidFill>
            <a:srgbClr val="4F81BD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30"/>
          <p:cNvSpPr>
            <a:spLocks noChangeArrowheads="1"/>
          </p:cNvSpPr>
          <p:nvPr/>
        </p:nvSpPr>
        <p:spPr bwMode="auto">
          <a:xfrm>
            <a:off x="3743325" y="5491163"/>
            <a:ext cx="533400" cy="304800"/>
          </a:xfrm>
          <a:prstGeom prst="rect">
            <a:avLst/>
          </a:prstGeom>
          <a:solidFill>
            <a:srgbClr val="4F81BD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Oval 26"/>
          <p:cNvSpPr>
            <a:spLocks noChangeArrowheads="1"/>
          </p:cNvSpPr>
          <p:nvPr/>
        </p:nvSpPr>
        <p:spPr bwMode="auto">
          <a:xfrm>
            <a:off x="2828925" y="3967163"/>
            <a:ext cx="304800" cy="304800"/>
          </a:xfrm>
          <a:prstGeom prst="ellipse">
            <a:avLst/>
          </a:prstGeom>
          <a:solidFill>
            <a:srgbClr val="4F81BD"/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Isosceles Triangle 38"/>
          <p:cNvSpPr>
            <a:spLocks noChangeArrowheads="1"/>
          </p:cNvSpPr>
          <p:nvPr/>
        </p:nvSpPr>
        <p:spPr bwMode="auto">
          <a:xfrm>
            <a:off x="3362325" y="3967163"/>
            <a:ext cx="381000" cy="304800"/>
          </a:xfrm>
          <a:prstGeom prst="triangle">
            <a:avLst>
              <a:gd name="adj" fmla="val 50000"/>
            </a:avLst>
          </a:prstGeom>
          <a:solidFill>
            <a:srgbClr val="4F81BD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39"/>
          <p:cNvSpPr>
            <a:spLocks noChangeArrowheads="1"/>
          </p:cNvSpPr>
          <p:nvPr/>
        </p:nvSpPr>
        <p:spPr bwMode="auto">
          <a:xfrm rot="5400000">
            <a:off x="2103437" y="3849688"/>
            <a:ext cx="536575" cy="304800"/>
          </a:xfrm>
          <a:prstGeom prst="rect">
            <a:avLst/>
          </a:prstGeom>
          <a:solidFill>
            <a:srgbClr val="4F81BD"/>
          </a:solidFill>
          <a:ln w="25400">
            <a:solidFill>
              <a:srgbClr val="385D8A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323850" y="4133850"/>
            <a:ext cx="1181100" cy="8747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equilateral triangle</a:t>
            </a:r>
            <a:b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(15.5in / 0.394m)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4686299" y="4248150"/>
            <a:ext cx="1895475" cy="6746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rectangle</a:t>
            </a:r>
            <a:b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(21.1875in by 15.5in)</a:t>
            </a:r>
            <a:b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(0.538m by 0.394m)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333375" y="5133975"/>
            <a:ext cx="1181100" cy="6858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circle</a:t>
            </a:r>
            <a:b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(7.75in / 0.197m)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4686299" y="5076825"/>
            <a:ext cx="1895475" cy="2667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4in / 0.102m spacing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4686300" y="5495925"/>
            <a:ext cx="1885950" cy="4953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square base</a:t>
            </a:r>
            <a:b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(55.375in / 1.407m)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Straight Arrow Connector 6"/>
          <p:cNvSpPr>
            <a:spLocks noChangeShapeType="1"/>
          </p:cNvSpPr>
          <p:nvPr/>
        </p:nvSpPr>
        <p:spPr bwMode="auto">
          <a:xfrm flipV="1">
            <a:off x="1504950" y="4572000"/>
            <a:ext cx="514350" cy="762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4A7EBB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Straight Arrow Connector 7"/>
          <p:cNvSpPr>
            <a:spLocks noChangeShapeType="1"/>
          </p:cNvSpPr>
          <p:nvPr/>
        </p:nvSpPr>
        <p:spPr bwMode="auto">
          <a:xfrm>
            <a:off x="1514475" y="5495925"/>
            <a:ext cx="742950" cy="44767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4A7EBB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Straight Arrow Connector 8"/>
          <p:cNvSpPr>
            <a:spLocks noChangeShapeType="1"/>
          </p:cNvSpPr>
          <p:nvPr/>
        </p:nvSpPr>
        <p:spPr bwMode="auto">
          <a:xfrm rot="10800000">
            <a:off x="4279900" y="4429125"/>
            <a:ext cx="406400" cy="21907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4A7EBB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Straight Arrow Connector 10"/>
          <p:cNvSpPr>
            <a:spLocks noChangeShapeType="1"/>
          </p:cNvSpPr>
          <p:nvPr/>
        </p:nvSpPr>
        <p:spPr bwMode="auto">
          <a:xfrm rot="10800000">
            <a:off x="3743325" y="5343525"/>
            <a:ext cx="942975" cy="152400"/>
          </a:xfrm>
          <a:prstGeom prst="bentConnector3">
            <a:avLst>
              <a:gd name="adj1" fmla="val 17677"/>
            </a:avLst>
          </a:prstGeom>
          <a:noFill/>
          <a:ln w="9525">
            <a:solidFill>
              <a:srgbClr val="4A7EBB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2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30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75" name="Picture 31" descr="Y:\POST\projects\RIT-collect\tarp-graffle\blue-circl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1076325"/>
            <a:ext cx="1158478" cy="115847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6" name="Picture 32" descr="Y:\POST\projects\RIT-collect\tarp-graffle\blue-triangl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025" y="1663700"/>
            <a:ext cx="1323975" cy="11492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79" name="Picture 35" descr="Y:\POST\projects\RIT-collect\tarp-graffle\blue-squar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76" y="2800351"/>
            <a:ext cx="1152524" cy="11525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6696075" y="2181225"/>
            <a:ext cx="6623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circle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7553325" y="2800350"/>
            <a:ext cx="11288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equilateral</a:t>
            </a:r>
            <a:br>
              <a:rPr lang="en-US" dirty="0" smtClean="0"/>
            </a:br>
            <a:r>
              <a:rPr lang="en-US" dirty="0" smtClean="0"/>
              <a:t>triangle</a:t>
            </a:r>
            <a:endParaRPr lang="en-US" dirty="0"/>
          </a:p>
        </p:txBody>
      </p:sp>
      <p:sp>
        <p:nvSpPr>
          <p:cNvPr id="6144" name="TextBox 6143"/>
          <p:cNvSpPr txBox="1"/>
          <p:nvPr/>
        </p:nvSpPr>
        <p:spPr>
          <a:xfrm>
            <a:off x="2124075" y="6153150"/>
            <a:ext cx="52645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asymmetric shape (same surface area as other shapes</a:t>
            </a:r>
            <a:r>
              <a:rPr lang="en-US" dirty="0"/>
              <a:t>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353175" y="3876675"/>
            <a:ext cx="811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square</a:t>
            </a:r>
            <a:endParaRPr lang="en-US" dirty="0"/>
          </a:p>
        </p:txBody>
      </p:sp>
      <p:sp>
        <p:nvSpPr>
          <p:cNvPr id="44" name="Straight Arrow Connector 8"/>
          <p:cNvSpPr>
            <a:spLocks noChangeShapeType="1"/>
          </p:cNvSpPr>
          <p:nvPr/>
        </p:nvSpPr>
        <p:spPr bwMode="auto">
          <a:xfrm rot="10800000">
            <a:off x="4276725" y="4733924"/>
            <a:ext cx="419100" cy="48577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4A7EBB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93189690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 rot="5400000">
            <a:off x="-819150" y="3248025"/>
            <a:ext cx="287655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2" name="Picture 2" descr="E:\POST\projects\RIT-collect\tarp-graffle\share-20120920-A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00" y="1901825"/>
            <a:ext cx="3098800" cy="2959100"/>
          </a:xfrm>
          <a:prstGeom prst="rect">
            <a:avLst/>
          </a:prstGeom>
          <a:noFill/>
        </p:spPr>
      </p:pic>
      <p:cxnSp>
        <p:nvCxnSpPr>
          <p:cNvPr id="8192" name="Straight Arrow Connector 8191"/>
          <p:cNvCxnSpPr>
            <a:stCxn id="4" idx="3"/>
          </p:cNvCxnSpPr>
          <p:nvPr/>
        </p:nvCxnSpPr>
        <p:spPr bwMode="auto">
          <a:xfrm flipV="1">
            <a:off x="619125" y="2085976"/>
            <a:ext cx="0" cy="2867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Photos: 2012-09-20 AM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91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19175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925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98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09875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9100" y="28003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917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9250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1932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0987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91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1917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0972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098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194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957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09650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2877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19400" y="38766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9100" y="4457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1917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1925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1932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1940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38475" y="5429250"/>
            <a:ext cx="21916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Name: _MG_9138.jpg</a:t>
            </a:r>
          </a:p>
          <a:p>
            <a:r>
              <a:rPr lang="en-US" dirty="0" smtClean="0"/>
              <a:t>Description: Column A</a:t>
            </a:r>
          </a:p>
          <a:p>
            <a:r>
              <a:rPr lang="en-US" dirty="0" smtClean="0"/>
              <a:t>Date: 2012-09-20 AM</a:t>
            </a:r>
            <a:endParaRPr lang="en-US" dirty="0"/>
          </a:p>
        </p:txBody>
      </p:sp>
      <p:pic>
        <p:nvPicPr>
          <p:cNvPr id="9218" name="Picture 2" descr="Y:\POST\projects\RIT-collect\ground-photos\_MG_9138-7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5" y="1062035"/>
            <a:ext cx="3609975" cy="54149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56794400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 rot="5400000">
            <a:off x="-209550" y="3248025"/>
            <a:ext cx="287655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2" name="Picture 2" descr="E:\POST\projects\RIT-collect\tarp-graffle\share-20120920-A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00" y="1901825"/>
            <a:ext cx="3098800" cy="2959100"/>
          </a:xfrm>
          <a:prstGeom prst="rect">
            <a:avLst/>
          </a:prstGeom>
          <a:noFill/>
        </p:spPr>
      </p:pic>
      <p:cxnSp>
        <p:nvCxnSpPr>
          <p:cNvPr id="8192" name="Straight Arrow Connector 8191"/>
          <p:cNvCxnSpPr>
            <a:stCxn id="4" idx="3"/>
          </p:cNvCxnSpPr>
          <p:nvPr/>
        </p:nvCxnSpPr>
        <p:spPr bwMode="auto">
          <a:xfrm flipV="1">
            <a:off x="1228725" y="2085976"/>
            <a:ext cx="0" cy="2867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Photos: 2012-09-20 AM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91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19175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925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98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09875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9100" y="28003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917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9250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1932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0987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91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1917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0972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098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194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957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09650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2877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19400" y="38766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9100" y="4457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1917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1925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1932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1940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38475" y="5429250"/>
            <a:ext cx="22236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Name: _MG_9139.jpg</a:t>
            </a:r>
          </a:p>
          <a:p>
            <a:r>
              <a:rPr lang="en-US" dirty="0" smtClean="0"/>
              <a:t>Description: Column B</a:t>
            </a:r>
          </a:p>
          <a:p>
            <a:r>
              <a:rPr lang="en-US" dirty="0" smtClean="0"/>
              <a:t>Date: 2012-09-20 AM</a:t>
            </a:r>
            <a:endParaRPr lang="en-US" dirty="0"/>
          </a:p>
        </p:txBody>
      </p:sp>
      <p:pic>
        <p:nvPicPr>
          <p:cNvPr id="6146" name="Picture 2" descr="E:\POST\projects\RIT-collect\ground-photos\_MG_91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076324"/>
            <a:ext cx="3600450" cy="54006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57620138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 rot="5400000">
            <a:off x="390525" y="3248025"/>
            <a:ext cx="287655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2" name="Picture 2" descr="E:\POST\projects\RIT-collect\tarp-graffle\share-20120920-A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00" y="1901825"/>
            <a:ext cx="3098800" cy="2959100"/>
          </a:xfrm>
          <a:prstGeom prst="rect">
            <a:avLst/>
          </a:prstGeom>
          <a:noFill/>
        </p:spPr>
      </p:pic>
      <p:cxnSp>
        <p:nvCxnSpPr>
          <p:cNvPr id="8192" name="Straight Arrow Connector 8191"/>
          <p:cNvCxnSpPr>
            <a:stCxn id="4" idx="3"/>
          </p:cNvCxnSpPr>
          <p:nvPr/>
        </p:nvCxnSpPr>
        <p:spPr bwMode="auto">
          <a:xfrm flipV="1">
            <a:off x="1828800" y="2085976"/>
            <a:ext cx="0" cy="2867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Photos: 2012-09-20 AM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91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19175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925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98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09875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9100" y="28003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917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9250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1932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0987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91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1917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0972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098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194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957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09650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2877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19400" y="38766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9100" y="4457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1917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1925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1932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1940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38475" y="5429250"/>
            <a:ext cx="22236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Name: _MG_9140.jpg</a:t>
            </a:r>
          </a:p>
          <a:p>
            <a:r>
              <a:rPr lang="en-US" dirty="0" smtClean="0"/>
              <a:t>Description: Column </a:t>
            </a:r>
            <a:r>
              <a:rPr lang="en-US" dirty="0"/>
              <a:t>C</a:t>
            </a:r>
            <a:endParaRPr lang="en-US" dirty="0" smtClean="0"/>
          </a:p>
          <a:p>
            <a:r>
              <a:rPr lang="en-US" dirty="0" smtClean="0"/>
              <a:t>Date: 2012-09-20 AM</a:t>
            </a:r>
            <a:endParaRPr lang="en-US" dirty="0"/>
          </a:p>
        </p:txBody>
      </p:sp>
      <p:pic>
        <p:nvPicPr>
          <p:cNvPr id="7170" name="Picture 2" descr="E:\POST\projects\RIT-collect\ground-photos\_MG_91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114424"/>
            <a:ext cx="3562349" cy="53435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69477346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 rot="5400000">
            <a:off x="981075" y="3248025"/>
            <a:ext cx="287655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2" name="Picture 2" descr="E:\POST\projects\RIT-collect\tarp-graffle\share-20120920-A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00" y="1901825"/>
            <a:ext cx="3098800" cy="2959100"/>
          </a:xfrm>
          <a:prstGeom prst="rect">
            <a:avLst/>
          </a:prstGeom>
          <a:noFill/>
        </p:spPr>
      </p:pic>
      <p:cxnSp>
        <p:nvCxnSpPr>
          <p:cNvPr id="8192" name="Straight Arrow Connector 8191"/>
          <p:cNvCxnSpPr>
            <a:stCxn id="4" idx="3"/>
          </p:cNvCxnSpPr>
          <p:nvPr/>
        </p:nvCxnSpPr>
        <p:spPr bwMode="auto">
          <a:xfrm flipV="1">
            <a:off x="2419350" y="2085976"/>
            <a:ext cx="0" cy="2867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Photos: 2012-09-20 AM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91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19175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925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98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09875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9100" y="28003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917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9250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1932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0987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91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1917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0972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098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194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957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09650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2877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19400" y="38766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9100" y="4457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1917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1925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1932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1940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38475" y="5429250"/>
            <a:ext cx="22236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Name: _MG_9141.jpg</a:t>
            </a:r>
          </a:p>
          <a:p>
            <a:r>
              <a:rPr lang="en-US" dirty="0" smtClean="0"/>
              <a:t>Description: Column D</a:t>
            </a:r>
          </a:p>
          <a:p>
            <a:r>
              <a:rPr lang="en-US" dirty="0" smtClean="0"/>
              <a:t>Date: 2012-09-20 AM</a:t>
            </a:r>
            <a:endParaRPr lang="en-US" dirty="0"/>
          </a:p>
        </p:txBody>
      </p:sp>
      <p:pic>
        <p:nvPicPr>
          <p:cNvPr id="8194" name="Picture 2" descr="E:\POST\projects\RIT-collect\ground-photos\_MG_91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449" y="1123949"/>
            <a:ext cx="3552825" cy="53292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95000914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 rot="5400000">
            <a:off x="1581150" y="3248025"/>
            <a:ext cx="287655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2" name="Picture 2" descr="E:\POST\projects\RIT-collect\tarp-graffle\share-20120920-A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00" y="1901825"/>
            <a:ext cx="3098800" cy="2959100"/>
          </a:xfrm>
          <a:prstGeom prst="rect">
            <a:avLst/>
          </a:prstGeom>
          <a:noFill/>
        </p:spPr>
      </p:pic>
      <p:cxnSp>
        <p:nvCxnSpPr>
          <p:cNvPr id="8192" name="Straight Arrow Connector 8191"/>
          <p:cNvCxnSpPr>
            <a:stCxn id="4" idx="3"/>
          </p:cNvCxnSpPr>
          <p:nvPr/>
        </p:nvCxnSpPr>
        <p:spPr bwMode="auto">
          <a:xfrm flipV="1">
            <a:off x="3019425" y="2085976"/>
            <a:ext cx="0" cy="2867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Photos: 2012-09-20 AM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91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19175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925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98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09875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9100" y="28003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917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9250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1932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0987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91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1917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0972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098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194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957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09650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2877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19400" y="38766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9100" y="4457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1917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1925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1932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1940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38475" y="5429250"/>
            <a:ext cx="22236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Name: _MG_9142.jpg</a:t>
            </a:r>
          </a:p>
          <a:p>
            <a:r>
              <a:rPr lang="en-US" dirty="0" smtClean="0"/>
              <a:t>Description: Column </a:t>
            </a:r>
            <a:r>
              <a:rPr lang="en-US" dirty="0"/>
              <a:t>E</a:t>
            </a:r>
            <a:endParaRPr lang="en-US" dirty="0" smtClean="0"/>
          </a:p>
          <a:p>
            <a:r>
              <a:rPr lang="en-US" dirty="0" smtClean="0"/>
              <a:t>Date: 2012-09-20 AM</a:t>
            </a:r>
            <a:endParaRPr lang="en-US" dirty="0"/>
          </a:p>
        </p:txBody>
      </p:sp>
      <p:pic>
        <p:nvPicPr>
          <p:cNvPr id="9218" name="Picture 2" descr="E:\POST\projects\RIT-collect\ground-photos\_MG_91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1133474"/>
            <a:ext cx="3536950" cy="53054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09131057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E:\POST\projects\RIT-collect\ground-photos\_MG_91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4100" y="3825875"/>
            <a:ext cx="2743200" cy="1828800"/>
          </a:xfrm>
          <a:prstGeom prst="rect">
            <a:avLst/>
          </a:prstGeom>
          <a:noFill/>
        </p:spPr>
      </p:pic>
      <p:pic>
        <p:nvPicPr>
          <p:cNvPr id="7171" name="Picture 3" descr="E:\POST\projects\RIT-collect\ground-photos\_MG_91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3838575"/>
            <a:ext cx="2743200" cy="1828800"/>
          </a:xfrm>
          <a:prstGeom prst="rect">
            <a:avLst/>
          </a:prstGeom>
          <a:noFill/>
        </p:spPr>
      </p:pic>
      <p:pic>
        <p:nvPicPr>
          <p:cNvPr id="7170" name="Picture 2" descr="E:\POST\projects\RIT-collect\ground-photos\_MG_91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1" y="3848099"/>
            <a:ext cx="2743200" cy="1828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20120920 AM Asymmetric Targets (Looking North)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28675" y="3181350"/>
            <a:ext cx="16674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50 at 3C</a:t>
            </a:r>
            <a:br>
              <a:rPr lang="en-US" dirty="0" smtClean="0"/>
            </a:br>
            <a:r>
              <a:rPr lang="en-US" dirty="0" smtClean="0"/>
              <a:t>(_MG_9101.jpg)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10000" y="3171825"/>
            <a:ext cx="16674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51 at 3D</a:t>
            </a:r>
          </a:p>
          <a:p>
            <a:pPr algn="ctr"/>
            <a:r>
              <a:rPr lang="en-US" dirty="0" smtClean="0"/>
              <a:t>(_MG_9103.jpg)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629400" y="3133725"/>
            <a:ext cx="16674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52 at 3E</a:t>
            </a:r>
          </a:p>
          <a:p>
            <a:pPr algn="ctr"/>
            <a:r>
              <a:rPr lang="en-US" dirty="0" smtClean="0"/>
              <a:t>(_MG_9105.jpg)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09625" y="5705475"/>
            <a:ext cx="16674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55 at 4A</a:t>
            </a:r>
          </a:p>
          <a:p>
            <a:pPr algn="ctr"/>
            <a:r>
              <a:rPr lang="en-US" dirty="0" smtClean="0"/>
              <a:t>(_MG_9108.jpg)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705225" y="5705475"/>
            <a:ext cx="16521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56 at 4B</a:t>
            </a:r>
          </a:p>
          <a:p>
            <a:pPr algn="ctr"/>
            <a:r>
              <a:rPr lang="en-US" dirty="0" smtClean="0"/>
              <a:t>(_MG_9110.jpg)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734175" y="5705475"/>
            <a:ext cx="16521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57 at 4C</a:t>
            </a:r>
          </a:p>
          <a:p>
            <a:pPr algn="ctr"/>
            <a:r>
              <a:rPr lang="en-US" dirty="0" smtClean="0"/>
              <a:t>(_MG_9112.jpg)</a:t>
            </a:r>
            <a:endParaRPr lang="en-US" dirty="0"/>
          </a:p>
        </p:txBody>
      </p:sp>
      <p:pic>
        <p:nvPicPr>
          <p:cNvPr id="3" name="Picture 2" descr="E:\POST\projects\RIT-collect\ground-photos\_MG_91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1285875"/>
            <a:ext cx="2743200" cy="1828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POST\projects\RIT-collect\ground-photos\_MG_91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285875"/>
            <a:ext cx="2743200" cy="1828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E:\POST\projects\RIT-collect\ground-photos\_MG_910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1285875"/>
            <a:ext cx="2743200" cy="1828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55990844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295275" y="2105025"/>
            <a:ext cx="30861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315" name="Picture 3" descr="E:\POST\projects\RIT-collect\tarp-graffle\share-20120920-P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00" y="1901825"/>
            <a:ext cx="3098800" cy="2959100"/>
          </a:xfrm>
          <a:prstGeom prst="rect">
            <a:avLst/>
          </a:prstGeom>
          <a:noFill/>
        </p:spPr>
      </p:pic>
      <p:cxnSp>
        <p:nvCxnSpPr>
          <p:cNvPr id="8192" name="Straight Arrow Connector 8191"/>
          <p:cNvCxnSpPr/>
          <p:nvPr/>
        </p:nvCxnSpPr>
        <p:spPr bwMode="auto">
          <a:xfrm>
            <a:off x="285750" y="2362200"/>
            <a:ext cx="3095625" cy="95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Photos: 2012-09-20 PM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038475" y="5429250"/>
            <a:ext cx="21916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Name: _MG_9190.jpg</a:t>
            </a:r>
          </a:p>
          <a:p>
            <a:r>
              <a:rPr lang="en-US" dirty="0" smtClean="0"/>
              <a:t>Description: Row 1</a:t>
            </a:r>
          </a:p>
          <a:p>
            <a:r>
              <a:rPr lang="en-US" dirty="0" smtClean="0"/>
              <a:t>Date: 2012-09-20 PM</a:t>
            </a:r>
            <a:endParaRPr lang="en-US" dirty="0"/>
          </a:p>
        </p:txBody>
      </p:sp>
      <p:pic>
        <p:nvPicPr>
          <p:cNvPr id="13314" name="Picture 2" descr="E:\POST\projects\RIT-collect\ground-photos\_MG_91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34918" y="1409700"/>
            <a:ext cx="5513832" cy="3675888"/>
          </a:xfrm>
          <a:prstGeom prst="rect">
            <a:avLst/>
          </a:prstGeom>
          <a:noFill/>
        </p:spPr>
      </p:pic>
      <p:sp>
        <p:nvSpPr>
          <p:cNvPr id="58" name="TextBox 57"/>
          <p:cNvSpPr txBox="1"/>
          <p:nvPr/>
        </p:nvSpPr>
        <p:spPr>
          <a:xfrm>
            <a:off x="4191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019175" y="218122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61925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2098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809875" y="20955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19100" y="28003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019175" y="28003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619250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21932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80987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191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01917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60972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2098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8194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0957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62877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228850" y="389572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819400" y="38766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19100" y="4457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101917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61925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21932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281940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67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2170301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295275" y="2647950"/>
            <a:ext cx="30861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4" name="Picture 3" descr="E:\POST\projects\RIT-collect\tarp-graffle\share-20120920-P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00" y="1901825"/>
            <a:ext cx="3098800" cy="2959100"/>
          </a:xfrm>
          <a:prstGeom prst="rect">
            <a:avLst/>
          </a:prstGeom>
          <a:noFill/>
        </p:spPr>
      </p:pic>
      <p:cxnSp>
        <p:nvCxnSpPr>
          <p:cNvPr id="8192" name="Straight Arrow Connector 8191"/>
          <p:cNvCxnSpPr/>
          <p:nvPr/>
        </p:nvCxnSpPr>
        <p:spPr bwMode="auto">
          <a:xfrm>
            <a:off x="285750" y="2905125"/>
            <a:ext cx="3095625" cy="95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Photos: 2012-09-20 PM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3038475" y="5429250"/>
            <a:ext cx="21916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Name: _MG_9192.jpg</a:t>
            </a:r>
          </a:p>
          <a:p>
            <a:r>
              <a:rPr lang="en-US" dirty="0" smtClean="0"/>
              <a:t>Description: Row 2</a:t>
            </a:r>
          </a:p>
          <a:p>
            <a:r>
              <a:rPr lang="en-US" dirty="0" smtClean="0"/>
              <a:t>Date: 2012-09-20 PM</a:t>
            </a:r>
            <a:endParaRPr lang="en-US" dirty="0"/>
          </a:p>
        </p:txBody>
      </p:sp>
      <p:pic>
        <p:nvPicPr>
          <p:cNvPr id="14338" name="Picture 2" descr="E:\POST\projects\RIT-collect\ground-photos\_MG_91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33775" y="1409700"/>
            <a:ext cx="5513832" cy="3675888"/>
          </a:xfrm>
          <a:prstGeom prst="rect">
            <a:avLst/>
          </a:prstGeom>
          <a:noFill/>
        </p:spPr>
      </p:pic>
      <p:sp>
        <p:nvSpPr>
          <p:cNvPr id="36" name="TextBox 35"/>
          <p:cNvSpPr txBox="1"/>
          <p:nvPr/>
        </p:nvSpPr>
        <p:spPr>
          <a:xfrm>
            <a:off x="4191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19175" y="218122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61925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2098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809875" y="20955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19100" y="28003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19175" y="28003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19250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21932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80987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191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01917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60972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2098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8194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0957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62877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228850" y="389572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819400" y="38766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19100" y="4457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01917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61925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21932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81940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67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29433085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295275" y="3228975"/>
            <a:ext cx="30861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4" name="Picture 3" descr="E:\POST\projects\RIT-collect\tarp-graffle\share-20120920-P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00" y="1901825"/>
            <a:ext cx="3098800" cy="2959100"/>
          </a:xfrm>
          <a:prstGeom prst="rect">
            <a:avLst/>
          </a:prstGeom>
          <a:noFill/>
        </p:spPr>
      </p:pic>
      <p:cxnSp>
        <p:nvCxnSpPr>
          <p:cNvPr id="8192" name="Straight Arrow Connector 8191"/>
          <p:cNvCxnSpPr/>
          <p:nvPr/>
        </p:nvCxnSpPr>
        <p:spPr bwMode="auto">
          <a:xfrm>
            <a:off x="285750" y="3486150"/>
            <a:ext cx="3095625" cy="95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Photos: 2012-09-20 PM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3038475" y="5429250"/>
            <a:ext cx="608051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Name: _MG_9195.jpg</a:t>
            </a:r>
          </a:p>
          <a:p>
            <a:r>
              <a:rPr lang="en-US" dirty="0" smtClean="0"/>
              <a:t>Description: Row 3 (jacket on ground in upper right was removed</a:t>
            </a:r>
            <a:br>
              <a:rPr lang="en-US" dirty="0" smtClean="0"/>
            </a:br>
            <a:r>
              <a:rPr lang="en-US" dirty="0" smtClean="0"/>
              <a:t>prior to data collection)</a:t>
            </a:r>
          </a:p>
          <a:p>
            <a:r>
              <a:rPr lang="en-US" dirty="0" smtClean="0"/>
              <a:t>Date: 2012-09-20 PM</a:t>
            </a:r>
            <a:endParaRPr lang="en-US" dirty="0"/>
          </a:p>
        </p:txBody>
      </p:sp>
      <p:pic>
        <p:nvPicPr>
          <p:cNvPr id="15362" name="Picture 2" descr="E:\POST\projects\RIT-collect\ground-photos\_MG_91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33775" y="1409700"/>
            <a:ext cx="5513832" cy="3675888"/>
          </a:xfrm>
          <a:prstGeom prst="rect">
            <a:avLst/>
          </a:prstGeom>
          <a:noFill/>
        </p:spPr>
      </p:pic>
      <p:sp>
        <p:nvSpPr>
          <p:cNvPr id="36" name="TextBox 35"/>
          <p:cNvSpPr txBox="1"/>
          <p:nvPr/>
        </p:nvSpPr>
        <p:spPr>
          <a:xfrm>
            <a:off x="4191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19175" y="218122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61925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2098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809875" y="20955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19100" y="28003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19175" y="28003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19250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21932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80987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191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01917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60972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2098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8194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0957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62877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228850" y="389572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819400" y="38766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19100" y="4457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01917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61925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21932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81940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67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2499450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295275" y="3800475"/>
            <a:ext cx="30861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4" name="Picture 3" descr="E:\POST\projects\RIT-collect\tarp-graffle\share-20120920-P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00" y="1901825"/>
            <a:ext cx="3098800" cy="2959100"/>
          </a:xfrm>
          <a:prstGeom prst="rect">
            <a:avLst/>
          </a:prstGeom>
          <a:noFill/>
        </p:spPr>
      </p:pic>
      <p:cxnSp>
        <p:nvCxnSpPr>
          <p:cNvPr id="8192" name="Straight Arrow Connector 8191"/>
          <p:cNvCxnSpPr/>
          <p:nvPr/>
        </p:nvCxnSpPr>
        <p:spPr bwMode="auto">
          <a:xfrm>
            <a:off x="285750" y="4057650"/>
            <a:ext cx="3095625" cy="95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Photos: 2012-09-20 PM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3038475" y="5429250"/>
            <a:ext cx="595547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Name: _MG_9196.jpg</a:t>
            </a:r>
          </a:p>
          <a:p>
            <a:r>
              <a:rPr lang="en-US" dirty="0" smtClean="0"/>
              <a:t>Description: Row 4 (jacket on ground in upper left was removed</a:t>
            </a:r>
            <a:br>
              <a:rPr lang="en-US" dirty="0" smtClean="0"/>
            </a:br>
            <a:r>
              <a:rPr lang="en-US" dirty="0" smtClean="0"/>
              <a:t>prior to data collection)</a:t>
            </a:r>
          </a:p>
          <a:p>
            <a:r>
              <a:rPr lang="en-US" dirty="0" smtClean="0"/>
              <a:t>Date: 2012-09-20 PM</a:t>
            </a:r>
            <a:endParaRPr lang="en-US" dirty="0"/>
          </a:p>
        </p:txBody>
      </p:sp>
      <p:pic>
        <p:nvPicPr>
          <p:cNvPr id="16386" name="Picture 2" descr="E:\POST\projects\RIT-collect\ground-photos\_MG_91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33775" y="1409700"/>
            <a:ext cx="5513832" cy="3675888"/>
          </a:xfrm>
          <a:prstGeom prst="rect">
            <a:avLst/>
          </a:prstGeom>
          <a:noFill/>
        </p:spPr>
      </p:pic>
      <p:sp>
        <p:nvSpPr>
          <p:cNvPr id="35" name="TextBox 34"/>
          <p:cNvSpPr txBox="1"/>
          <p:nvPr/>
        </p:nvSpPr>
        <p:spPr>
          <a:xfrm>
            <a:off x="4191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19175" y="218122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61925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2098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809875" y="20955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19100" y="28003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019175" y="28003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619250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21932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80987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191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01917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60972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2098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8194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0957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62877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228850" y="389572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819400" y="38766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19100" y="4457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01917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61925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21932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81940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67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51626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Shapes - Errata</a:t>
            </a:r>
            <a:endParaRPr lang="en-US" dirty="0"/>
          </a:p>
        </p:txBody>
      </p:sp>
      <p:grpSp>
        <p:nvGrpSpPr>
          <p:cNvPr id="26" name="Group 25"/>
          <p:cNvGrpSpPr/>
          <p:nvPr/>
        </p:nvGrpSpPr>
        <p:grpSpPr>
          <a:xfrm>
            <a:off x="1371600" y="2514600"/>
            <a:ext cx="2362200" cy="2366963"/>
            <a:chOff x="933450" y="2514600"/>
            <a:chExt cx="2362200" cy="2366963"/>
          </a:xfrm>
        </p:grpSpPr>
        <p:sp>
          <p:nvSpPr>
            <p:cNvPr id="5" name="Rectangle 24"/>
            <p:cNvSpPr>
              <a:spLocks noChangeArrowheads="1"/>
            </p:cNvSpPr>
            <p:nvPr/>
          </p:nvSpPr>
          <p:spPr bwMode="auto">
            <a:xfrm>
              <a:off x="2759075" y="3052763"/>
              <a:ext cx="536575" cy="304800"/>
            </a:xfrm>
            <a:prstGeom prst="rect">
              <a:avLst/>
            </a:prstGeom>
            <a:solidFill>
              <a:srgbClr val="4F81BD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Oval 33"/>
            <p:cNvSpPr>
              <a:spLocks noChangeArrowheads="1"/>
            </p:cNvSpPr>
            <p:nvPr/>
          </p:nvSpPr>
          <p:spPr bwMode="auto">
            <a:xfrm>
              <a:off x="2381250" y="4576763"/>
              <a:ext cx="304800" cy="304800"/>
            </a:xfrm>
            <a:prstGeom prst="ellipse">
              <a:avLst/>
            </a:prstGeom>
            <a:solidFill>
              <a:srgbClr val="4F81BD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Oval 31"/>
            <p:cNvSpPr>
              <a:spLocks noChangeArrowheads="1"/>
            </p:cNvSpPr>
            <p:nvPr/>
          </p:nvSpPr>
          <p:spPr bwMode="auto">
            <a:xfrm>
              <a:off x="1847850" y="4576763"/>
              <a:ext cx="304800" cy="304800"/>
            </a:xfrm>
            <a:prstGeom prst="ellipse">
              <a:avLst/>
            </a:prstGeom>
            <a:solidFill>
              <a:srgbClr val="4F81BD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Oval 20"/>
            <p:cNvSpPr>
              <a:spLocks noChangeArrowheads="1"/>
            </p:cNvSpPr>
            <p:nvPr/>
          </p:nvSpPr>
          <p:spPr bwMode="auto">
            <a:xfrm>
              <a:off x="1276350" y="4576763"/>
              <a:ext cx="304800" cy="304800"/>
            </a:xfrm>
            <a:prstGeom prst="ellipse">
              <a:avLst/>
            </a:prstGeom>
            <a:solidFill>
              <a:srgbClr val="4F81BD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Rectangle 3"/>
            <p:cNvSpPr>
              <a:spLocks noChangeArrowheads="1"/>
            </p:cNvSpPr>
            <p:nvPr/>
          </p:nvSpPr>
          <p:spPr bwMode="auto">
            <a:xfrm>
              <a:off x="1238250" y="3052763"/>
              <a:ext cx="1524000" cy="1524000"/>
            </a:xfrm>
            <a:prstGeom prst="rect">
              <a:avLst/>
            </a:prstGeom>
            <a:solidFill>
              <a:srgbClr val="4F81BD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Isosceles Triangle 12"/>
            <p:cNvSpPr>
              <a:spLocks noChangeArrowheads="1"/>
            </p:cNvSpPr>
            <p:nvPr/>
          </p:nvSpPr>
          <p:spPr bwMode="auto">
            <a:xfrm rot="-5400000">
              <a:off x="895350" y="3090863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4F81BD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Isosceles Triangle 14"/>
            <p:cNvSpPr>
              <a:spLocks noChangeArrowheads="1"/>
            </p:cNvSpPr>
            <p:nvPr/>
          </p:nvSpPr>
          <p:spPr bwMode="auto">
            <a:xfrm rot="-5400000">
              <a:off x="895350" y="3671888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4F81BD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Isosceles Triangle 15"/>
            <p:cNvSpPr>
              <a:spLocks noChangeArrowheads="1"/>
            </p:cNvSpPr>
            <p:nvPr/>
          </p:nvSpPr>
          <p:spPr bwMode="auto">
            <a:xfrm rot="-5400000">
              <a:off x="895350" y="4233863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4F81BD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29"/>
            <p:cNvSpPr>
              <a:spLocks noChangeArrowheads="1"/>
            </p:cNvSpPr>
            <p:nvPr/>
          </p:nvSpPr>
          <p:spPr bwMode="auto">
            <a:xfrm>
              <a:off x="2759075" y="3657600"/>
              <a:ext cx="536575" cy="304800"/>
            </a:xfrm>
            <a:prstGeom prst="rect">
              <a:avLst/>
            </a:prstGeom>
            <a:solidFill>
              <a:srgbClr val="4F81BD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Rectangle 30"/>
            <p:cNvSpPr>
              <a:spLocks noChangeArrowheads="1"/>
            </p:cNvSpPr>
            <p:nvPr/>
          </p:nvSpPr>
          <p:spPr bwMode="auto">
            <a:xfrm>
              <a:off x="2762250" y="4271963"/>
              <a:ext cx="533400" cy="304800"/>
            </a:xfrm>
            <a:prstGeom prst="rect">
              <a:avLst/>
            </a:prstGeom>
            <a:solidFill>
              <a:srgbClr val="4F81BD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Oval 26"/>
            <p:cNvSpPr>
              <a:spLocks noChangeArrowheads="1"/>
            </p:cNvSpPr>
            <p:nvPr/>
          </p:nvSpPr>
          <p:spPr bwMode="auto">
            <a:xfrm>
              <a:off x="1847850" y="2747963"/>
              <a:ext cx="304800" cy="304800"/>
            </a:xfrm>
            <a:prstGeom prst="ellipse">
              <a:avLst/>
            </a:prstGeom>
            <a:solidFill>
              <a:srgbClr val="4F81BD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Isosceles Triangle 38"/>
            <p:cNvSpPr>
              <a:spLocks noChangeArrowheads="1"/>
            </p:cNvSpPr>
            <p:nvPr/>
          </p:nvSpPr>
          <p:spPr bwMode="auto">
            <a:xfrm>
              <a:off x="2381250" y="2747963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4F81BD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39"/>
            <p:cNvSpPr>
              <a:spLocks noChangeArrowheads="1"/>
            </p:cNvSpPr>
            <p:nvPr/>
          </p:nvSpPr>
          <p:spPr bwMode="auto">
            <a:xfrm rot="5400000">
              <a:off x="1122362" y="2630488"/>
              <a:ext cx="536575" cy="304800"/>
            </a:xfrm>
            <a:prstGeom prst="rect">
              <a:avLst/>
            </a:prstGeom>
            <a:solidFill>
              <a:srgbClr val="4F81BD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Rectangle 2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30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19225" y="1362075"/>
            <a:ext cx="6486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Blue tarp #52 was mistakenly configured as a mirror image of the asymmetric shape previously described.  Dimensions of the individual components comprising this target are exactly the same.</a:t>
            </a:r>
            <a:endParaRPr lang="en-US" dirty="0"/>
          </a:p>
        </p:txBody>
      </p:sp>
      <p:grpSp>
        <p:nvGrpSpPr>
          <p:cNvPr id="39" name="Group 38"/>
          <p:cNvGrpSpPr/>
          <p:nvPr/>
        </p:nvGrpSpPr>
        <p:grpSpPr>
          <a:xfrm flipH="1">
            <a:off x="5391149" y="2514600"/>
            <a:ext cx="2400300" cy="2366963"/>
            <a:chOff x="933450" y="2514600"/>
            <a:chExt cx="2362200" cy="2366963"/>
          </a:xfrm>
        </p:grpSpPr>
        <p:sp>
          <p:nvSpPr>
            <p:cNvPr id="40" name="Rectangle 24"/>
            <p:cNvSpPr>
              <a:spLocks noChangeArrowheads="1"/>
            </p:cNvSpPr>
            <p:nvPr/>
          </p:nvSpPr>
          <p:spPr bwMode="auto">
            <a:xfrm>
              <a:off x="2759075" y="3052763"/>
              <a:ext cx="536575" cy="304800"/>
            </a:xfrm>
            <a:prstGeom prst="rect">
              <a:avLst/>
            </a:prstGeom>
            <a:solidFill>
              <a:srgbClr val="4F81BD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381250" y="4576763"/>
              <a:ext cx="304800" cy="304800"/>
            </a:xfrm>
            <a:prstGeom prst="ellipse">
              <a:avLst/>
            </a:prstGeom>
            <a:solidFill>
              <a:srgbClr val="4F81BD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Oval 31"/>
            <p:cNvSpPr>
              <a:spLocks noChangeArrowheads="1"/>
            </p:cNvSpPr>
            <p:nvPr/>
          </p:nvSpPr>
          <p:spPr bwMode="auto">
            <a:xfrm>
              <a:off x="1847850" y="4576763"/>
              <a:ext cx="304800" cy="304800"/>
            </a:xfrm>
            <a:prstGeom prst="ellipse">
              <a:avLst/>
            </a:prstGeom>
            <a:solidFill>
              <a:srgbClr val="4F81BD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Oval 20"/>
            <p:cNvSpPr>
              <a:spLocks noChangeArrowheads="1"/>
            </p:cNvSpPr>
            <p:nvPr/>
          </p:nvSpPr>
          <p:spPr bwMode="auto">
            <a:xfrm>
              <a:off x="1276350" y="4576763"/>
              <a:ext cx="304800" cy="304800"/>
            </a:xfrm>
            <a:prstGeom prst="ellipse">
              <a:avLst/>
            </a:prstGeom>
            <a:solidFill>
              <a:srgbClr val="4F81BD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3"/>
            <p:cNvSpPr>
              <a:spLocks noChangeArrowheads="1"/>
            </p:cNvSpPr>
            <p:nvPr/>
          </p:nvSpPr>
          <p:spPr bwMode="auto">
            <a:xfrm>
              <a:off x="1238250" y="3052763"/>
              <a:ext cx="1524000" cy="1524000"/>
            </a:xfrm>
            <a:prstGeom prst="rect">
              <a:avLst/>
            </a:prstGeom>
            <a:solidFill>
              <a:srgbClr val="4F81BD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Isosceles Triangle 12"/>
            <p:cNvSpPr>
              <a:spLocks noChangeArrowheads="1"/>
            </p:cNvSpPr>
            <p:nvPr/>
          </p:nvSpPr>
          <p:spPr bwMode="auto">
            <a:xfrm rot="-5400000">
              <a:off x="895350" y="3090863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4F81BD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Isosceles Triangle 14"/>
            <p:cNvSpPr>
              <a:spLocks noChangeArrowheads="1"/>
            </p:cNvSpPr>
            <p:nvPr/>
          </p:nvSpPr>
          <p:spPr bwMode="auto">
            <a:xfrm rot="-5400000">
              <a:off x="895350" y="3671888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4F81BD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Isosceles Triangle 15"/>
            <p:cNvSpPr>
              <a:spLocks noChangeArrowheads="1"/>
            </p:cNvSpPr>
            <p:nvPr/>
          </p:nvSpPr>
          <p:spPr bwMode="auto">
            <a:xfrm rot="-5400000">
              <a:off x="895350" y="4233863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4F81BD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Rectangle 29"/>
            <p:cNvSpPr>
              <a:spLocks noChangeArrowheads="1"/>
            </p:cNvSpPr>
            <p:nvPr/>
          </p:nvSpPr>
          <p:spPr bwMode="auto">
            <a:xfrm>
              <a:off x="2759075" y="3657600"/>
              <a:ext cx="536575" cy="304800"/>
            </a:xfrm>
            <a:prstGeom prst="rect">
              <a:avLst/>
            </a:prstGeom>
            <a:solidFill>
              <a:srgbClr val="4F81BD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Rectangle 30"/>
            <p:cNvSpPr>
              <a:spLocks noChangeArrowheads="1"/>
            </p:cNvSpPr>
            <p:nvPr/>
          </p:nvSpPr>
          <p:spPr bwMode="auto">
            <a:xfrm>
              <a:off x="2762250" y="4271963"/>
              <a:ext cx="533400" cy="304800"/>
            </a:xfrm>
            <a:prstGeom prst="rect">
              <a:avLst/>
            </a:prstGeom>
            <a:solidFill>
              <a:srgbClr val="4F81BD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Oval 26"/>
            <p:cNvSpPr>
              <a:spLocks noChangeArrowheads="1"/>
            </p:cNvSpPr>
            <p:nvPr/>
          </p:nvSpPr>
          <p:spPr bwMode="auto">
            <a:xfrm>
              <a:off x="1847850" y="2747963"/>
              <a:ext cx="304800" cy="304800"/>
            </a:xfrm>
            <a:prstGeom prst="ellipse">
              <a:avLst/>
            </a:prstGeom>
            <a:solidFill>
              <a:srgbClr val="4F81BD"/>
            </a:solidFill>
            <a:ln w="25400">
              <a:solidFill>
                <a:srgbClr val="385D8A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Isosceles Triangle 38"/>
            <p:cNvSpPr>
              <a:spLocks noChangeArrowheads="1"/>
            </p:cNvSpPr>
            <p:nvPr/>
          </p:nvSpPr>
          <p:spPr bwMode="auto">
            <a:xfrm>
              <a:off x="2381250" y="2747963"/>
              <a:ext cx="381000" cy="304800"/>
            </a:xfrm>
            <a:prstGeom prst="triangle">
              <a:avLst>
                <a:gd name="adj" fmla="val 50000"/>
              </a:avLst>
            </a:prstGeom>
            <a:solidFill>
              <a:srgbClr val="4F81BD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Rectangle 39"/>
            <p:cNvSpPr>
              <a:spLocks noChangeArrowheads="1"/>
            </p:cNvSpPr>
            <p:nvPr/>
          </p:nvSpPr>
          <p:spPr bwMode="auto">
            <a:xfrm rot="5400000">
              <a:off x="1122362" y="2630488"/>
              <a:ext cx="536575" cy="304800"/>
            </a:xfrm>
            <a:prstGeom prst="rect">
              <a:avLst/>
            </a:prstGeom>
            <a:solidFill>
              <a:srgbClr val="4F81BD"/>
            </a:solidFill>
            <a:ln w="25400">
              <a:solidFill>
                <a:srgbClr val="385D8A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390650" y="5143500"/>
            <a:ext cx="2419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Shape of asymmetric targets 50,51,55-57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>
            <a:off x="5514975" y="5153025"/>
            <a:ext cx="2419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Shape of asymmetric target 52</a:t>
            </a:r>
            <a:endParaRPr lang="en-US" dirty="0"/>
          </a:p>
        </p:txBody>
      </p:sp>
      <p:cxnSp>
        <p:nvCxnSpPr>
          <p:cNvPr id="34" name="Straight Arrow Connector 33"/>
          <p:cNvCxnSpPr/>
          <p:nvPr/>
        </p:nvCxnSpPr>
        <p:spPr bwMode="auto">
          <a:xfrm>
            <a:off x="4086225" y="3771900"/>
            <a:ext cx="1000125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="" xmlns:p14="http://schemas.microsoft.com/office/powerpoint/2010/main" val="3946283867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295275" y="4362450"/>
            <a:ext cx="30861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3" name="Picture 3" descr="E:\POST\projects\RIT-collect\tarp-graffle\share-20120920-P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00" y="1901825"/>
            <a:ext cx="3098800" cy="2959100"/>
          </a:xfrm>
          <a:prstGeom prst="rect">
            <a:avLst/>
          </a:prstGeom>
          <a:noFill/>
        </p:spPr>
      </p:pic>
      <p:cxnSp>
        <p:nvCxnSpPr>
          <p:cNvPr id="8192" name="Straight Arrow Connector 8191"/>
          <p:cNvCxnSpPr/>
          <p:nvPr/>
        </p:nvCxnSpPr>
        <p:spPr bwMode="auto">
          <a:xfrm>
            <a:off x="285750" y="4619625"/>
            <a:ext cx="3095625" cy="95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Photos: 2012-09-20 PM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3038475" y="5429250"/>
            <a:ext cx="22236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Name: _MG_9199.jpg</a:t>
            </a:r>
          </a:p>
          <a:p>
            <a:r>
              <a:rPr lang="en-US" dirty="0" smtClean="0"/>
              <a:t>Description: Row 5</a:t>
            </a:r>
          </a:p>
          <a:p>
            <a:r>
              <a:rPr lang="en-US" dirty="0" smtClean="0"/>
              <a:t>Date: 2012-09-20 PM</a:t>
            </a:r>
            <a:endParaRPr lang="en-US" dirty="0"/>
          </a:p>
        </p:txBody>
      </p:sp>
      <p:pic>
        <p:nvPicPr>
          <p:cNvPr id="17410" name="Picture 2" descr="E:\POST\projects\RIT-collect\ground-photos\_MG_91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33775" y="1409700"/>
            <a:ext cx="5513832" cy="3675888"/>
          </a:xfrm>
          <a:prstGeom prst="rect">
            <a:avLst/>
          </a:prstGeom>
          <a:noFill/>
        </p:spPr>
      </p:pic>
      <p:sp>
        <p:nvSpPr>
          <p:cNvPr id="35" name="TextBox 34"/>
          <p:cNvSpPr txBox="1"/>
          <p:nvPr/>
        </p:nvSpPr>
        <p:spPr>
          <a:xfrm>
            <a:off x="4191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19175" y="218122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61925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2098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809875" y="20955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19100" y="28003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019175" y="28003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619250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21932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80987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191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01917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60972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2098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8194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0957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62877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228850" y="389572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819400" y="38766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19100" y="4457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01917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61925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21932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81940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67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2846738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 rot="5400000">
            <a:off x="-819150" y="3248025"/>
            <a:ext cx="287655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3" name="Picture 3" descr="E:\POST\projects\RIT-collect\tarp-graffle\share-20120920-P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00" y="1901825"/>
            <a:ext cx="3098800" cy="2959100"/>
          </a:xfrm>
          <a:prstGeom prst="rect">
            <a:avLst/>
          </a:prstGeom>
          <a:noFill/>
        </p:spPr>
      </p:pic>
      <p:cxnSp>
        <p:nvCxnSpPr>
          <p:cNvPr id="8192" name="Straight Arrow Connector 8191"/>
          <p:cNvCxnSpPr/>
          <p:nvPr/>
        </p:nvCxnSpPr>
        <p:spPr bwMode="auto">
          <a:xfrm rot="10800000" flipV="1">
            <a:off x="619125" y="2085976"/>
            <a:ext cx="0" cy="2867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Photos: 2012-09-20 PM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038475" y="5429250"/>
            <a:ext cx="21916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Name: _MG_9200.jpg</a:t>
            </a:r>
          </a:p>
          <a:p>
            <a:r>
              <a:rPr lang="en-US" dirty="0" smtClean="0"/>
              <a:t>Description: Column A</a:t>
            </a:r>
          </a:p>
          <a:p>
            <a:r>
              <a:rPr lang="en-US" dirty="0" smtClean="0"/>
              <a:t>Date: 2012-09-20 PM</a:t>
            </a:r>
            <a:endParaRPr lang="en-US" dirty="0"/>
          </a:p>
        </p:txBody>
      </p:sp>
      <p:pic>
        <p:nvPicPr>
          <p:cNvPr id="18434" name="Picture 2" descr="E:\POST\projects\RIT-collect\ground-photos\_MG_9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33775" y="1409700"/>
            <a:ext cx="5513832" cy="3675888"/>
          </a:xfrm>
          <a:prstGeom prst="rect">
            <a:avLst/>
          </a:prstGeom>
          <a:noFill/>
        </p:spPr>
      </p:pic>
      <p:sp>
        <p:nvSpPr>
          <p:cNvPr id="34" name="TextBox 33"/>
          <p:cNvSpPr txBox="1"/>
          <p:nvPr/>
        </p:nvSpPr>
        <p:spPr>
          <a:xfrm>
            <a:off x="4191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19175" y="218122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61925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098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809875" y="20955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19100" y="28003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19175" y="28003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619250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21932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80987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191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1917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60972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2098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8194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0957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62877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228850" y="389572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819400" y="38766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19100" y="4457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01917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61925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21932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81940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67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6794400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 rot="5400000">
            <a:off x="-209550" y="3248025"/>
            <a:ext cx="287655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3" name="Picture 3" descr="E:\POST\projects\RIT-collect\tarp-graffle\share-20120920-P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00" y="1901825"/>
            <a:ext cx="3098800" cy="2959100"/>
          </a:xfrm>
          <a:prstGeom prst="rect">
            <a:avLst/>
          </a:prstGeom>
          <a:noFill/>
        </p:spPr>
      </p:pic>
      <p:cxnSp>
        <p:nvCxnSpPr>
          <p:cNvPr id="8192" name="Straight Arrow Connector 8191"/>
          <p:cNvCxnSpPr/>
          <p:nvPr/>
        </p:nvCxnSpPr>
        <p:spPr bwMode="auto">
          <a:xfrm rot="10800000" flipV="1">
            <a:off x="1228725" y="2085976"/>
            <a:ext cx="0" cy="2867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Photos: 2012-09-20 PM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038475" y="5429250"/>
            <a:ext cx="22236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Name: _MG_9203.jpg</a:t>
            </a:r>
          </a:p>
          <a:p>
            <a:r>
              <a:rPr lang="en-US" dirty="0" smtClean="0"/>
              <a:t>Description: Column B</a:t>
            </a:r>
          </a:p>
          <a:p>
            <a:r>
              <a:rPr lang="en-US" dirty="0" smtClean="0"/>
              <a:t>Date: 2012-09-20 PM</a:t>
            </a:r>
            <a:endParaRPr lang="en-US" dirty="0"/>
          </a:p>
        </p:txBody>
      </p:sp>
      <p:pic>
        <p:nvPicPr>
          <p:cNvPr id="19458" name="Picture 2" descr="E:\POST\projects\RIT-collect\ground-photos\_MG_92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33775" y="1409700"/>
            <a:ext cx="5513832" cy="3675888"/>
          </a:xfrm>
          <a:prstGeom prst="rect">
            <a:avLst/>
          </a:prstGeom>
          <a:noFill/>
        </p:spPr>
      </p:pic>
      <p:sp>
        <p:nvSpPr>
          <p:cNvPr id="34" name="TextBox 33"/>
          <p:cNvSpPr txBox="1"/>
          <p:nvPr/>
        </p:nvSpPr>
        <p:spPr>
          <a:xfrm>
            <a:off x="4191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19175" y="218122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61925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098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809875" y="20955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19100" y="28003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19175" y="28003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619250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21932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80987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191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1917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60972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2098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8194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0957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62877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228850" y="389572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819400" y="38766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19100" y="4457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01917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61925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21932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81940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67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57620138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 rot="5400000">
            <a:off x="390525" y="3248025"/>
            <a:ext cx="287655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3" name="Picture 3" descr="E:\POST\projects\RIT-collect\tarp-graffle\share-20120920-P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00" y="1901825"/>
            <a:ext cx="3098800" cy="2959100"/>
          </a:xfrm>
          <a:prstGeom prst="rect">
            <a:avLst/>
          </a:prstGeom>
          <a:noFill/>
        </p:spPr>
      </p:pic>
      <p:cxnSp>
        <p:nvCxnSpPr>
          <p:cNvPr id="8192" name="Straight Arrow Connector 8191"/>
          <p:cNvCxnSpPr/>
          <p:nvPr/>
        </p:nvCxnSpPr>
        <p:spPr bwMode="auto">
          <a:xfrm rot="10800000" flipV="1">
            <a:off x="1828800" y="2085976"/>
            <a:ext cx="0" cy="2867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Photos: 2012-09-20 PM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038475" y="5429250"/>
            <a:ext cx="22236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Name: _MG_9204.jpg</a:t>
            </a:r>
          </a:p>
          <a:p>
            <a:r>
              <a:rPr lang="en-US" dirty="0" smtClean="0"/>
              <a:t>Description: Column </a:t>
            </a:r>
            <a:r>
              <a:rPr lang="en-US" dirty="0"/>
              <a:t>C</a:t>
            </a:r>
            <a:endParaRPr lang="en-US" dirty="0" smtClean="0"/>
          </a:p>
          <a:p>
            <a:r>
              <a:rPr lang="en-US" dirty="0" smtClean="0"/>
              <a:t>Date: 2012-09-20 PM</a:t>
            </a:r>
            <a:endParaRPr lang="en-US" dirty="0"/>
          </a:p>
        </p:txBody>
      </p:sp>
      <p:pic>
        <p:nvPicPr>
          <p:cNvPr id="20482" name="Picture 2" descr="E:\POST\projects\RIT-collect\ground-photos\_MG_92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33775" y="1409700"/>
            <a:ext cx="5513832" cy="3675888"/>
          </a:xfrm>
          <a:prstGeom prst="rect">
            <a:avLst/>
          </a:prstGeom>
          <a:noFill/>
        </p:spPr>
      </p:pic>
      <p:sp>
        <p:nvSpPr>
          <p:cNvPr id="34" name="TextBox 33"/>
          <p:cNvSpPr txBox="1"/>
          <p:nvPr/>
        </p:nvSpPr>
        <p:spPr>
          <a:xfrm>
            <a:off x="4191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19175" y="218122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61925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098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809875" y="20955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19100" y="28003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19175" y="28003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619250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21932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80987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191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1917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60972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2098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8194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0957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62877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228850" y="389572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819400" y="38766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19100" y="4457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01917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61925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21932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81940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67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9477346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 rot="5400000">
            <a:off x="981075" y="3248025"/>
            <a:ext cx="287655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3" name="Picture 3" descr="E:\POST\projects\RIT-collect\tarp-graffle\share-20120920-P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00" y="1901825"/>
            <a:ext cx="3098800" cy="2959100"/>
          </a:xfrm>
          <a:prstGeom prst="rect">
            <a:avLst/>
          </a:prstGeom>
          <a:noFill/>
        </p:spPr>
      </p:pic>
      <p:cxnSp>
        <p:nvCxnSpPr>
          <p:cNvPr id="8192" name="Straight Arrow Connector 8191"/>
          <p:cNvCxnSpPr/>
          <p:nvPr/>
        </p:nvCxnSpPr>
        <p:spPr bwMode="auto">
          <a:xfrm rot="10800000" flipV="1">
            <a:off x="2419350" y="2085976"/>
            <a:ext cx="0" cy="2867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Photos: 2012-09-20 PM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038475" y="5429250"/>
            <a:ext cx="22236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Name: _MG_9207.jpg</a:t>
            </a:r>
          </a:p>
          <a:p>
            <a:r>
              <a:rPr lang="en-US" dirty="0" smtClean="0"/>
              <a:t>Description: Column D</a:t>
            </a:r>
          </a:p>
          <a:p>
            <a:r>
              <a:rPr lang="en-US" dirty="0" smtClean="0"/>
              <a:t>Date: 2012-09-20 PM</a:t>
            </a:r>
            <a:endParaRPr lang="en-US" dirty="0"/>
          </a:p>
        </p:txBody>
      </p:sp>
      <p:pic>
        <p:nvPicPr>
          <p:cNvPr id="21506" name="Picture 2" descr="E:\POST\projects\RIT-collect\ground-photos\_MG_92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33775" y="1409700"/>
            <a:ext cx="5513832" cy="3675888"/>
          </a:xfrm>
          <a:prstGeom prst="rect">
            <a:avLst/>
          </a:prstGeom>
          <a:noFill/>
        </p:spPr>
      </p:pic>
      <p:sp>
        <p:nvSpPr>
          <p:cNvPr id="34" name="TextBox 33"/>
          <p:cNvSpPr txBox="1"/>
          <p:nvPr/>
        </p:nvSpPr>
        <p:spPr>
          <a:xfrm>
            <a:off x="4191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19175" y="218122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61925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098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809875" y="20955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19100" y="28003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19175" y="28003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619250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21932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80987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191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1917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60972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2098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8194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0957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62877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228850" y="389572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819400" y="38766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19100" y="4457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01917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61925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21932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81940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67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5000914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 rot="5400000">
            <a:off x="1581150" y="3248025"/>
            <a:ext cx="287655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3" name="Picture 3" descr="E:\POST\projects\RIT-collect\tarp-graffle\share-20120920-P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00" y="1901825"/>
            <a:ext cx="3098800" cy="2959100"/>
          </a:xfrm>
          <a:prstGeom prst="rect">
            <a:avLst/>
          </a:prstGeom>
          <a:noFill/>
        </p:spPr>
      </p:pic>
      <p:cxnSp>
        <p:nvCxnSpPr>
          <p:cNvPr id="8192" name="Straight Arrow Connector 8191"/>
          <p:cNvCxnSpPr/>
          <p:nvPr/>
        </p:nvCxnSpPr>
        <p:spPr bwMode="auto">
          <a:xfrm rot="10800000" flipV="1">
            <a:off x="3019425" y="2085976"/>
            <a:ext cx="0" cy="28670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Ground Photos: 2012-09-20 PM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3038475" y="5429250"/>
            <a:ext cx="22236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Name: _MG_9208.jpg</a:t>
            </a:r>
          </a:p>
          <a:p>
            <a:r>
              <a:rPr lang="en-US" dirty="0" smtClean="0"/>
              <a:t>Description: Column </a:t>
            </a:r>
            <a:r>
              <a:rPr lang="en-US" dirty="0"/>
              <a:t>E</a:t>
            </a:r>
            <a:endParaRPr lang="en-US" dirty="0" smtClean="0"/>
          </a:p>
          <a:p>
            <a:r>
              <a:rPr lang="en-US" dirty="0" smtClean="0"/>
              <a:t>Date: 2012-09-20 PM</a:t>
            </a:r>
            <a:endParaRPr lang="en-US" dirty="0"/>
          </a:p>
        </p:txBody>
      </p:sp>
      <p:pic>
        <p:nvPicPr>
          <p:cNvPr id="22530" name="Picture 2" descr="E:\POST\projects\RIT-collect\ground-photos\_MG_92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33775" y="1409700"/>
            <a:ext cx="5513832" cy="3675888"/>
          </a:xfrm>
          <a:prstGeom prst="rect">
            <a:avLst/>
          </a:prstGeom>
          <a:noFill/>
        </p:spPr>
      </p:pic>
      <p:sp>
        <p:nvSpPr>
          <p:cNvPr id="34" name="TextBox 33"/>
          <p:cNvSpPr txBox="1"/>
          <p:nvPr/>
        </p:nvSpPr>
        <p:spPr>
          <a:xfrm>
            <a:off x="4191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19175" y="218122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61925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098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809875" y="20955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19100" y="28003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19175" y="28003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619250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21932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80987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191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1917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60972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2098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8194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0957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62877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228850" y="389572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819400" y="38766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19100" y="4457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01917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61925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21932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81940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67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09131057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9" name="Picture 7" descr="E:\POST\projects\RIT-collect\ground-photos\_MG_92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4100" y="3829050"/>
            <a:ext cx="2743200" cy="1828800"/>
          </a:xfrm>
          <a:prstGeom prst="rect">
            <a:avLst/>
          </a:prstGeom>
          <a:noFill/>
        </p:spPr>
      </p:pic>
      <p:pic>
        <p:nvPicPr>
          <p:cNvPr id="23558" name="Picture 6" descr="E:\POST\projects\RIT-collect\ground-photos\_MG_92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3838575"/>
            <a:ext cx="2743200" cy="1828800"/>
          </a:xfrm>
          <a:prstGeom prst="rect">
            <a:avLst/>
          </a:prstGeom>
          <a:noFill/>
        </p:spPr>
      </p:pic>
      <p:pic>
        <p:nvPicPr>
          <p:cNvPr id="23557" name="Picture 5" descr="E:\POST\projects\RIT-collect\ground-photos\_MG_92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848100"/>
            <a:ext cx="2743200" cy="1828800"/>
          </a:xfrm>
          <a:prstGeom prst="rect">
            <a:avLst/>
          </a:prstGeom>
          <a:noFill/>
        </p:spPr>
      </p:pic>
      <p:pic>
        <p:nvPicPr>
          <p:cNvPr id="23556" name="Picture 4" descr="E:\POST\projects\RIT-collect\ground-photos\_MG_92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050" y="1285875"/>
            <a:ext cx="2743200" cy="1828800"/>
          </a:xfrm>
          <a:prstGeom prst="rect">
            <a:avLst/>
          </a:prstGeom>
          <a:noFill/>
        </p:spPr>
      </p:pic>
      <p:pic>
        <p:nvPicPr>
          <p:cNvPr id="23555" name="Picture 3" descr="E:\POST\projects\RIT-collect\ground-photos\_MG_92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8500" y="1285875"/>
            <a:ext cx="2743200" cy="1828800"/>
          </a:xfrm>
          <a:prstGeom prst="rect">
            <a:avLst/>
          </a:prstGeom>
          <a:noFill/>
        </p:spPr>
      </p:pic>
      <p:pic>
        <p:nvPicPr>
          <p:cNvPr id="23554" name="Picture 2" descr="E:\POST\projects\RIT-collect\ground-photos\_MG_921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6225" y="1285875"/>
            <a:ext cx="2743200" cy="1828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20120920 PM Asymmetric Targets (Looking North)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28676" y="3181350"/>
            <a:ext cx="16674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50 at 3C</a:t>
            </a:r>
            <a:br>
              <a:rPr lang="en-US" dirty="0" smtClean="0"/>
            </a:br>
            <a:r>
              <a:rPr lang="en-US" dirty="0" smtClean="0"/>
              <a:t>(_MG_9214.jpg)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10001" y="3171825"/>
            <a:ext cx="16674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51 at 3D</a:t>
            </a:r>
          </a:p>
          <a:p>
            <a:pPr algn="ctr"/>
            <a:r>
              <a:rPr lang="en-US" dirty="0" smtClean="0"/>
              <a:t>(_MG_9216.jpg)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629401" y="3133725"/>
            <a:ext cx="16674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52 at 3E</a:t>
            </a:r>
          </a:p>
          <a:p>
            <a:pPr algn="ctr"/>
            <a:r>
              <a:rPr lang="en-US" dirty="0" smtClean="0"/>
              <a:t>(_MG_9219.jpg)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09626" y="5705475"/>
            <a:ext cx="16674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55 at 4A</a:t>
            </a:r>
          </a:p>
          <a:p>
            <a:pPr algn="ctr"/>
            <a:r>
              <a:rPr lang="en-US" dirty="0" smtClean="0"/>
              <a:t>(_MG_9220.jpg)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697595" y="5705475"/>
            <a:ext cx="16674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56 at 4C</a:t>
            </a:r>
          </a:p>
          <a:p>
            <a:pPr algn="ctr"/>
            <a:r>
              <a:rPr lang="en-US" dirty="0" smtClean="0"/>
              <a:t>(_MG_9224.jpg)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726545" y="5705475"/>
            <a:ext cx="16674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57 at 4D</a:t>
            </a:r>
          </a:p>
          <a:p>
            <a:pPr algn="ctr"/>
            <a:r>
              <a:rPr lang="en-US" dirty="0" smtClean="0"/>
              <a:t>(_MG_9226.jpg)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55990844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Jason </a:t>
            </a:r>
            <a:r>
              <a:rPr lang="en-US" dirty="0" smtClean="0"/>
              <a:t>Kaufman, Space Computer </a:t>
            </a:r>
            <a:r>
              <a:rPr lang="en-US" dirty="0" smtClean="0"/>
              <a:t>Corporation</a:t>
            </a:r>
            <a:br>
              <a:rPr lang="en-US" dirty="0" smtClean="0"/>
            </a:br>
            <a:r>
              <a:rPr lang="en-US" dirty="0" smtClean="0"/>
              <a:t>kaufman@spacecomputer.com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Joe Meola, </a:t>
            </a:r>
            <a:r>
              <a:rPr lang="en-US" dirty="0" smtClean="0"/>
              <a:t>AFRL/RYMT</a:t>
            </a:r>
            <a:br>
              <a:rPr lang="en-US" dirty="0" smtClean="0"/>
            </a:br>
            <a:r>
              <a:rPr lang="en-US" dirty="0" smtClean="0"/>
              <a:t>joseph.meola@wpafb.af.mil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Karmon Vongsy, </a:t>
            </a:r>
            <a:r>
              <a:rPr lang="en-US" dirty="0" smtClean="0"/>
              <a:t>AFRL/RYATX</a:t>
            </a:r>
            <a:br>
              <a:rPr lang="en-US" dirty="0" smtClean="0"/>
            </a:br>
            <a:r>
              <a:rPr lang="en-US" dirty="0" smtClean="0"/>
              <a:t>karmon.vongsy@wpafb.af.mil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Spectral Information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781675" y="1247775"/>
            <a:ext cx="3368230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Blue Vinyl Tarps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Circle is single-ply tarp, note</a:t>
            </a:r>
            <a:br>
              <a:rPr lang="en-US" dirty="0" smtClean="0"/>
            </a:br>
            <a:r>
              <a:rPr lang="en-US" dirty="0" smtClean="0"/>
              <a:t>reduced spectral response due</a:t>
            </a:r>
            <a:br>
              <a:rPr lang="en-US" dirty="0" smtClean="0"/>
            </a:br>
            <a:r>
              <a:rPr lang="en-US" dirty="0" smtClean="0"/>
              <a:t>to</a:t>
            </a:r>
            <a:r>
              <a:rPr lang="en-US" dirty="0"/>
              <a:t> </a:t>
            </a:r>
            <a:r>
              <a:rPr lang="en-US" dirty="0" smtClean="0"/>
              <a:t>slight bleed through of grass</a:t>
            </a:r>
            <a:endParaRPr lang="en-US" sz="2800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Square and other shapes are</a:t>
            </a:r>
            <a:br>
              <a:rPr lang="en-US" dirty="0" smtClean="0"/>
            </a:br>
            <a:r>
              <a:rPr lang="en-US" dirty="0" smtClean="0"/>
              <a:t>less susceptible due to multi-ply</a:t>
            </a:r>
            <a:br>
              <a:rPr lang="en-US" dirty="0" smtClean="0"/>
            </a:br>
            <a:r>
              <a:rPr lang="en-US" dirty="0" smtClean="0"/>
              <a:t>thickness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250" y="4676775"/>
            <a:ext cx="332603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Brown Vinyl Tarps</a:t>
            </a:r>
            <a:br>
              <a:rPr lang="en-US" sz="2800" dirty="0" smtClean="0"/>
            </a:br>
            <a:r>
              <a:rPr lang="en-US" dirty="0" smtClean="0"/>
              <a:t>- Material is fairly opaque, very</a:t>
            </a:r>
            <a:br>
              <a:rPr lang="en-US" dirty="0" smtClean="0"/>
            </a:br>
            <a:r>
              <a:rPr lang="en-US" dirty="0" smtClean="0"/>
              <a:t>little difference between single and</a:t>
            </a:r>
            <a:br>
              <a:rPr lang="en-US" dirty="0" smtClean="0"/>
            </a:br>
            <a:r>
              <a:rPr lang="en-US" dirty="0" smtClean="0"/>
              <a:t>multi-ply thicknesses</a:t>
            </a:r>
            <a:endParaRPr lang="en-US" dirty="0"/>
          </a:p>
        </p:txBody>
      </p:sp>
      <p:pic>
        <p:nvPicPr>
          <p:cNvPr id="1026" name="Picture 2" descr="\\psf\Home\blue-shapes-plo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3926"/>
            <a:ext cx="5634038" cy="27641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psf\Home\brown-shapes-plo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962" y="3942002"/>
            <a:ext cx="5634038" cy="27397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2916827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Serial Numbers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10898475"/>
              </p:ext>
            </p:extLst>
          </p:nvPr>
        </p:nvGraphicFramePr>
        <p:xfrm>
          <a:off x="1533525" y="2016125"/>
          <a:ext cx="60960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Shape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Color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Serial</a:t>
                      </a:r>
                      <a:r>
                        <a:rPr lang="en-US" baseline="0" dirty="0" smtClean="0"/>
                        <a:t> Range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Triangle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Blue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30-32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Triangle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Brown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35-37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Square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Blue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40-42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Square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Brown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45-47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Asymmetric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Blue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50-52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Asymmetric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Brown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55-57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Circle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Blue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60-62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Circle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Brown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65-75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816330613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POST\projects\RIT-collect\tarp-graffle\share-dry-run-2012091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00" y="1901825"/>
            <a:ext cx="3098800" cy="29591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Array Configurations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457576" y="1371600"/>
            <a:ext cx="5419724" cy="5257800"/>
          </a:xfrm>
        </p:spPr>
        <p:txBody>
          <a:bodyPr/>
          <a:lstStyle/>
          <a:p>
            <a:r>
              <a:rPr lang="en-US" dirty="0" smtClean="0"/>
              <a:t>Date: September 17, 2012</a:t>
            </a:r>
          </a:p>
          <a:p>
            <a:r>
              <a:rPr lang="en-US" dirty="0" smtClean="0"/>
              <a:t>“Dry Run”</a:t>
            </a:r>
          </a:p>
          <a:p>
            <a:r>
              <a:rPr lang="en-US" dirty="0" smtClean="0"/>
              <a:t>WorldView-2 collection</a:t>
            </a:r>
          </a:p>
          <a:p>
            <a:r>
              <a:rPr lang="en-US" dirty="0" smtClean="0"/>
              <a:t>Small shapes on edges of targets at 3C through 4C were not secured (see photos)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91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9175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1925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098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09875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9100" y="28003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1917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19250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1932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0987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91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1917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0972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098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194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957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09650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0972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19400" y="38766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9100" y="4457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1917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61925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21932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81940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67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POST\projects\RIT-collect\tarp-graffle\share-20120920-A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00" y="1901825"/>
            <a:ext cx="3098800" cy="29591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Array Configurations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457576" y="1371600"/>
            <a:ext cx="5419724" cy="5257800"/>
          </a:xfrm>
        </p:spPr>
        <p:txBody>
          <a:bodyPr/>
          <a:lstStyle/>
          <a:p>
            <a:r>
              <a:rPr lang="en-US" dirty="0" smtClean="0"/>
              <a:t>Date: September 20, 2012</a:t>
            </a:r>
          </a:p>
          <a:p>
            <a:r>
              <a:rPr lang="en-US" dirty="0" smtClean="0"/>
              <a:t>Morning/initial configuration</a:t>
            </a:r>
          </a:p>
          <a:p>
            <a:r>
              <a:rPr lang="en-US" dirty="0" smtClean="0"/>
              <a:t>Differences from “dry run” layout limited to rotation of targets at 3D/3E and 4A/4B/4C, respectively</a:t>
            </a:r>
          </a:p>
          <a:p>
            <a:r>
              <a:rPr lang="en-US" dirty="0" smtClean="0"/>
              <a:t>All small shapes on edges of targets at 3C through 4C properly secured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91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19175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925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98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09875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9100" y="28003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917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9250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1932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0987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91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1917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0972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098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194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957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09650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2877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19400" y="38766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9100" y="4457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1917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1925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1932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1940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67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7197116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POST\projects\RIT-collect\tarp-graffle\share-20120920-WV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00" y="1901825"/>
            <a:ext cx="3098800" cy="29591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Array Configurations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457576" y="1371600"/>
            <a:ext cx="5419724" cy="5257800"/>
          </a:xfrm>
        </p:spPr>
        <p:txBody>
          <a:bodyPr/>
          <a:lstStyle/>
          <a:p>
            <a:r>
              <a:rPr lang="en-US" dirty="0" smtClean="0"/>
              <a:t>Date: September 20, 2012</a:t>
            </a:r>
          </a:p>
          <a:p>
            <a:r>
              <a:rPr lang="en-US" dirty="0" smtClean="0"/>
              <a:t>Transitional configuration at approximately 12:35 PM, as seen by WorldView-2</a:t>
            </a:r>
          </a:p>
          <a:p>
            <a:r>
              <a:rPr lang="en-US" dirty="0" smtClean="0"/>
              <a:t>Differences from AM layout:</a:t>
            </a:r>
          </a:p>
          <a:p>
            <a:pPr lvl="1"/>
            <a:r>
              <a:rPr lang="en-US" dirty="0" smtClean="0"/>
              <a:t>1A and 2A swapped</a:t>
            </a:r>
          </a:p>
          <a:p>
            <a:pPr lvl="1"/>
            <a:r>
              <a:rPr lang="en-US" dirty="0" smtClean="0"/>
              <a:t>1B and 2B swapped</a:t>
            </a:r>
          </a:p>
          <a:p>
            <a:pPr lvl="1"/>
            <a:r>
              <a:rPr lang="en-US" dirty="0" smtClean="0"/>
              <a:t>1E 180-degree rotation</a:t>
            </a:r>
          </a:p>
          <a:p>
            <a:pPr lvl="1"/>
            <a:r>
              <a:rPr lang="en-US" dirty="0" smtClean="0"/>
              <a:t>2C, 3D, 3E 90-degree rotation</a:t>
            </a:r>
          </a:p>
          <a:p>
            <a:pPr lvl="1"/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4191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19175" y="218122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1925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09800" y="22288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09875" y="20955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9100" y="28003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9175" y="280035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31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19250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1932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09875" y="2743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91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1917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47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09725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098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19400" y="3314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957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09650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28775" y="38862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19400" y="38766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9100" y="445770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6</a:t>
            </a:r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1917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1925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19325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19400" y="44481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67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85114403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000000"/>
      </a:dk1>
      <a:lt1>
        <a:srgbClr val="FFFFFF"/>
      </a:lt1>
      <a:dk2>
        <a:srgbClr val="000099"/>
      </a:dk2>
      <a:lt2>
        <a:srgbClr val="808080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0000FF"/>
      </a:hlink>
      <a:folHlink>
        <a:srgbClr val="CECEC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99"/>
        </a:dk2>
        <a:lt2>
          <a:srgbClr val="808080"/>
        </a:lt2>
        <a:accent1>
          <a:srgbClr val="618FFD"/>
        </a:accent1>
        <a:accent2>
          <a:srgbClr val="00AE00"/>
        </a:accent2>
        <a:accent3>
          <a:srgbClr val="FFFFFF"/>
        </a:accent3>
        <a:accent4>
          <a:srgbClr val="000000"/>
        </a:accent4>
        <a:accent5>
          <a:srgbClr val="B7C6FE"/>
        </a:accent5>
        <a:accent6>
          <a:srgbClr val="009D00"/>
        </a:accent6>
        <a:hlink>
          <a:srgbClr val="0000FF"/>
        </a:hlink>
        <a:folHlink>
          <a:srgbClr val="CECEC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13560</TotalTime>
  <Pages>50</Pages>
  <Words>1867</Words>
  <Application>Microsoft Office PowerPoint</Application>
  <PresentationFormat>On-screen Show (4:3)</PresentationFormat>
  <Paragraphs>1089</Paragraphs>
  <Slides>47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Default Design</vt:lpstr>
      <vt:lpstr>SHARE 2012 Ground Truth Summary for AFRL Array</vt:lpstr>
      <vt:lpstr>Overview</vt:lpstr>
      <vt:lpstr>Target Shapes</vt:lpstr>
      <vt:lpstr>Target Shapes - Errata</vt:lpstr>
      <vt:lpstr>Target Spectral Information</vt:lpstr>
      <vt:lpstr>Target Serial Numbers</vt:lpstr>
      <vt:lpstr>Target Array Configurations</vt:lpstr>
      <vt:lpstr>Target Array Configurations</vt:lpstr>
      <vt:lpstr>Target Array Configurations</vt:lpstr>
      <vt:lpstr>Target Array Configurations</vt:lpstr>
      <vt:lpstr>GPS Information</vt:lpstr>
      <vt:lpstr>Sample KML View</vt:lpstr>
      <vt:lpstr>Ground Photos</vt:lpstr>
      <vt:lpstr>Ground Photos: 2012-09-17</vt:lpstr>
      <vt:lpstr>Ground Photos: 2012-09-17</vt:lpstr>
      <vt:lpstr>Ground Photos: 2012-09-17</vt:lpstr>
      <vt:lpstr>Ground Photos: 2012-09-17</vt:lpstr>
      <vt:lpstr>Ground Photos: 2012-09-17</vt:lpstr>
      <vt:lpstr>Ground Photos: 2012-09-17</vt:lpstr>
      <vt:lpstr>Ground Photos: 2012-09-17</vt:lpstr>
      <vt:lpstr>Ground Photos: 2012-09-17</vt:lpstr>
      <vt:lpstr>Ground Photos: 2012-09-17</vt:lpstr>
      <vt:lpstr>Ground Photos: 2012-09-17</vt:lpstr>
      <vt:lpstr>Dry Run Asymmetric Targets (Looking North)</vt:lpstr>
      <vt:lpstr>Ground Photos: 2012-09-20 AM</vt:lpstr>
      <vt:lpstr>Ground Photos: 2012-09-20 AM</vt:lpstr>
      <vt:lpstr>Ground Photos: 2012-09-20 AM</vt:lpstr>
      <vt:lpstr>Ground Photos: 2012-09-20 AM</vt:lpstr>
      <vt:lpstr>Ground Photos: 2012-09-20 AM</vt:lpstr>
      <vt:lpstr>Ground Photos: 2012-09-20 AM</vt:lpstr>
      <vt:lpstr>Ground Photos: 2012-09-20 AM</vt:lpstr>
      <vt:lpstr>Ground Photos: 2012-09-20 AM</vt:lpstr>
      <vt:lpstr>Ground Photos: 2012-09-20 AM</vt:lpstr>
      <vt:lpstr>Ground Photos: 2012-09-20 AM</vt:lpstr>
      <vt:lpstr>20120920 AM Asymmetric Targets (Looking North)</vt:lpstr>
      <vt:lpstr>Ground Photos: 2012-09-20 PM</vt:lpstr>
      <vt:lpstr>Ground Photos: 2012-09-20 PM</vt:lpstr>
      <vt:lpstr>Ground Photos: 2012-09-20 PM</vt:lpstr>
      <vt:lpstr>Ground Photos: 2012-09-20 PM</vt:lpstr>
      <vt:lpstr>Ground Photos: 2012-09-20 PM</vt:lpstr>
      <vt:lpstr>Ground Photos: 2012-09-20 PM</vt:lpstr>
      <vt:lpstr>Ground Photos: 2012-09-20 PM</vt:lpstr>
      <vt:lpstr>Ground Photos: 2012-09-20 PM</vt:lpstr>
      <vt:lpstr>Ground Photos: 2012-09-20 PM</vt:lpstr>
      <vt:lpstr>Ground Photos: 2012-09-20 PM</vt:lpstr>
      <vt:lpstr>20120920 PM Asymmetric Targets (Looking North)</vt:lpstr>
      <vt:lpstr>Team Information</vt:lpstr>
    </vt:vector>
  </TitlesOfParts>
  <Company>USAF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EO MDS Overview</dc:title>
  <dc:creator>Eismann/Dierking</dc:creator>
  <cp:lastModifiedBy>Jason R. Kaufman</cp:lastModifiedBy>
  <cp:revision>401</cp:revision>
  <cp:lastPrinted>2002-01-03T20:52:03Z</cp:lastPrinted>
  <dcterms:created xsi:type="dcterms:W3CDTF">2001-04-30T12:00:43Z</dcterms:created>
  <dcterms:modified xsi:type="dcterms:W3CDTF">2012-10-01T19:28:38Z</dcterms:modified>
</cp:coreProperties>
</file>