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8" r:id="rId1"/>
  </p:sldMasterIdLst>
  <p:notesMasterIdLst>
    <p:notesMasterId r:id="rId12"/>
  </p:notesMasterIdLst>
  <p:sldIdLst>
    <p:sldId id="256" r:id="rId2"/>
    <p:sldId id="257" r:id="rId3"/>
    <p:sldId id="277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17337088" cy="97520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1" autoAdjust="0"/>
    <p:restoredTop sz="82874" autoAdjust="0"/>
  </p:normalViewPr>
  <p:slideViewPr>
    <p:cSldViewPr snapToGrid="0">
      <p:cViewPr>
        <p:scale>
          <a:sx n="68" d="100"/>
          <a:sy n="68" d="100"/>
        </p:scale>
        <p:origin x="-378" y="-492"/>
      </p:cViewPr>
      <p:guideLst>
        <p:guide orient="horz" pos="3071"/>
        <p:guide pos="54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0E251-AA3A-48D1-B7C3-C3475C49FE17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C125A-0C73-4DBB-9721-5FB499B23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0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C125A-0C73-4DBB-9721-5FB499B23D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1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261" y="1385351"/>
            <a:ext cx="14736525" cy="2090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261" y="3882047"/>
            <a:ext cx="12135961" cy="249218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866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4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B7614D-564D-44B0-9BDB-3AB196E24B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27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69389" y="390534"/>
            <a:ext cx="3900845" cy="83208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854" y="390534"/>
            <a:ext cx="11413584" cy="83208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80924F-D1C0-4CC8-A859-5DFE44A57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6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289D36-75D2-4B03-A091-22F74EDCC1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8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11" y="6266572"/>
            <a:ext cx="14736525" cy="1936858"/>
          </a:xfrm>
        </p:spPr>
        <p:txBody>
          <a:bodyPr anchor="t"/>
          <a:lstStyle>
            <a:lvl1pPr algn="l">
              <a:defRPr sz="758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11" y="4133320"/>
            <a:ext cx="14736525" cy="2133252"/>
          </a:xfrm>
        </p:spPr>
        <p:txBody>
          <a:bodyPr anchor="b"/>
          <a:lstStyle>
            <a:lvl1pPr marL="0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1pPr>
            <a:lvl2pPr marL="866829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659" indent="0">
              <a:buNone/>
              <a:defRPr sz="3033">
                <a:solidFill>
                  <a:schemeClr val="tx1">
                    <a:tint val="75000"/>
                  </a:schemeClr>
                </a:solidFill>
              </a:defRPr>
            </a:lvl3pPr>
            <a:lvl4pPr marL="2600488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3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148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097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78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4636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9C0D32-0BC8-4579-8EFF-96BA47C171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5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855" y="2182916"/>
            <a:ext cx="7660225" cy="909736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829" indent="0">
              <a:buNone/>
              <a:defRPr sz="3792" b="1"/>
            </a:lvl2pPr>
            <a:lvl3pPr marL="1733659" indent="0">
              <a:buNone/>
              <a:defRPr sz="3413" b="1"/>
            </a:lvl3pPr>
            <a:lvl4pPr marL="2600488" indent="0">
              <a:buNone/>
              <a:defRPr sz="3033" b="1"/>
            </a:lvl4pPr>
            <a:lvl5pPr marL="3467319" indent="0">
              <a:buNone/>
              <a:defRPr sz="3033" b="1"/>
            </a:lvl5pPr>
            <a:lvl6pPr marL="4334148" indent="0">
              <a:buNone/>
              <a:defRPr sz="3033" b="1"/>
            </a:lvl6pPr>
            <a:lvl7pPr marL="5200977" indent="0">
              <a:buNone/>
              <a:defRPr sz="3033" b="1"/>
            </a:lvl7pPr>
            <a:lvl8pPr marL="6067807" indent="0">
              <a:buNone/>
              <a:defRPr sz="3033" b="1"/>
            </a:lvl8pPr>
            <a:lvl9pPr marL="6934636" indent="0">
              <a:buNone/>
              <a:defRPr sz="30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855" y="3092653"/>
            <a:ext cx="7660225" cy="5618695"/>
          </a:xfrm>
        </p:spPr>
        <p:txBody>
          <a:bodyPr/>
          <a:lstStyle>
            <a:lvl1pPr>
              <a:defRPr sz="4551"/>
            </a:lvl1pPr>
            <a:lvl2pPr>
              <a:defRPr sz="3792"/>
            </a:lvl2pPr>
            <a:lvl3pPr>
              <a:defRPr sz="3413"/>
            </a:lvl3pPr>
            <a:lvl4pPr>
              <a:defRPr sz="3033"/>
            </a:lvl4pPr>
            <a:lvl5pPr>
              <a:defRPr sz="3033"/>
            </a:lvl5pPr>
            <a:lvl6pPr>
              <a:defRPr sz="3033"/>
            </a:lvl6pPr>
            <a:lvl7pPr>
              <a:defRPr sz="3033"/>
            </a:lvl7pPr>
            <a:lvl8pPr>
              <a:defRPr sz="3033"/>
            </a:lvl8pPr>
            <a:lvl9pPr>
              <a:defRPr sz="30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001" y="2182916"/>
            <a:ext cx="7663234" cy="909736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829" indent="0">
              <a:buNone/>
              <a:defRPr sz="3792" b="1"/>
            </a:lvl2pPr>
            <a:lvl3pPr marL="1733659" indent="0">
              <a:buNone/>
              <a:defRPr sz="3413" b="1"/>
            </a:lvl3pPr>
            <a:lvl4pPr marL="2600488" indent="0">
              <a:buNone/>
              <a:defRPr sz="3033" b="1"/>
            </a:lvl4pPr>
            <a:lvl5pPr marL="3467319" indent="0">
              <a:buNone/>
              <a:defRPr sz="3033" b="1"/>
            </a:lvl5pPr>
            <a:lvl6pPr marL="4334148" indent="0">
              <a:buNone/>
              <a:defRPr sz="3033" b="1"/>
            </a:lvl6pPr>
            <a:lvl7pPr marL="5200977" indent="0">
              <a:buNone/>
              <a:defRPr sz="3033" b="1"/>
            </a:lvl7pPr>
            <a:lvl8pPr marL="6067807" indent="0">
              <a:buNone/>
              <a:defRPr sz="3033" b="1"/>
            </a:lvl8pPr>
            <a:lvl9pPr marL="6934636" indent="0">
              <a:buNone/>
              <a:defRPr sz="30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001" y="3092653"/>
            <a:ext cx="7663234" cy="5618695"/>
          </a:xfrm>
        </p:spPr>
        <p:txBody>
          <a:bodyPr/>
          <a:lstStyle>
            <a:lvl1pPr>
              <a:defRPr sz="4551"/>
            </a:lvl1pPr>
            <a:lvl2pPr>
              <a:defRPr sz="3792"/>
            </a:lvl2pPr>
            <a:lvl3pPr>
              <a:defRPr sz="3413"/>
            </a:lvl3pPr>
            <a:lvl4pPr>
              <a:defRPr sz="3033"/>
            </a:lvl4pPr>
            <a:lvl5pPr>
              <a:defRPr sz="3033"/>
            </a:lvl5pPr>
            <a:lvl6pPr>
              <a:defRPr sz="3033"/>
            </a:lvl6pPr>
            <a:lvl7pPr>
              <a:defRPr sz="3033"/>
            </a:lvl7pPr>
            <a:lvl8pPr>
              <a:defRPr sz="3033"/>
            </a:lvl8pPr>
            <a:lvl9pPr>
              <a:defRPr sz="30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3DE94E-0E87-49FA-8047-A8C7EDB6A2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02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74A794-B6F4-46AF-BF49-0D98A563C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83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5E68FD-30E0-4F9C-9402-8D307529ED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62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57" y="388275"/>
            <a:ext cx="5703782" cy="1652424"/>
          </a:xfrm>
        </p:spPr>
        <p:txBody>
          <a:bodyPr anchor="b"/>
          <a:lstStyle>
            <a:lvl1pPr algn="l">
              <a:defRPr sz="379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21" y="388276"/>
            <a:ext cx="9691913" cy="8323073"/>
          </a:xfrm>
        </p:spPr>
        <p:txBody>
          <a:bodyPr/>
          <a:lstStyle>
            <a:lvl1pPr>
              <a:defRPr sz="6067"/>
            </a:lvl1pPr>
            <a:lvl2pPr>
              <a:defRPr sz="5309"/>
            </a:lvl2pPr>
            <a:lvl3pPr>
              <a:defRPr sz="4551"/>
            </a:lvl3pPr>
            <a:lvl4pPr>
              <a:defRPr sz="3792"/>
            </a:lvl4pPr>
            <a:lvl5pPr>
              <a:defRPr sz="3792"/>
            </a:lvl5pPr>
            <a:lvl6pPr>
              <a:defRPr sz="3792"/>
            </a:lvl6pPr>
            <a:lvl7pPr>
              <a:defRPr sz="3792"/>
            </a:lvl7pPr>
            <a:lvl8pPr>
              <a:defRPr sz="3792"/>
            </a:lvl8pPr>
            <a:lvl9pPr>
              <a:defRPr sz="379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857" y="2040700"/>
            <a:ext cx="5703782" cy="6670648"/>
          </a:xfrm>
        </p:spPr>
        <p:txBody>
          <a:bodyPr/>
          <a:lstStyle>
            <a:lvl1pPr marL="0" indent="0">
              <a:buNone/>
              <a:defRPr sz="2655"/>
            </a:lvl1pPr>
            <a:lvl2pPr marL="866829" indent="0">
              <a:buNone/>
              <a:defRPr sz="2275"/>
            </a:lvl2pPr>
            <a:lvl3pPr marL="1733659" indent="0">
              <a:buNone/>
              <a:defRPr sz="1896"/>
            </a:lvl3pPr>
            <a:lvl4pPr marL="2600488" indent="0">
              <a:buNone/>
              <a:defRPr sz="1707"/>
            </a:lvl4pPr>
            <a:lvl5pPr marL="3467319" indent="0">
              <a:buNone/>
              <a:defRPr sz="1707"/>
            </a:lvl5pPr>
            <a:lvl6pPr marL="4334148" indent="0">
              <a:buNone/>
              <a:defRPr sz="1707"/>
            </a:lvl6pPr>
            <a:lvl7pPr marL="5200977" indent="0">
              <a:buNone/>
              <a:defRPr sz="1707"/>
            </a:lvl7pPr>
            <a:lvl8pPr marL="6067807" indent="0">
              <a:buNone/>
              <a:defRPr sz="1707"/>
            </a:lvl8pPr>
            <a:lvl9pPr marL="6934636" indent="0">
              <a:buNone/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61289F-F85A-4463-BE0C-E69B7DA44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34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191" y="6826409"/>
            <a:ext cx="10402253" cy="805896"/>
          </a:xfrm>
        </p:spPr>
        <p:txBody>
          <a:bodyPr anchor="b"/>
          <a:lstStyle>
            <a:lvl1pPr algn="l">
              <a:defRPr sz="379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8191" y="871360"/>
            <a:ext cx="10402253" cy="5851208"/>
          </a:xfrm>
        </p:spPr>
        <p:txBody>
          <a:bodyPr rtlCol="0">
            <a:normAutofit/>
          </a:bodyPr>
          <a:lstStyle>
            <a:lvl1pPr marL="0" indent="0">
              <a:buNone/>
              <a:defRPr sz="6067"/>
            </a:lvl1pPr>
            <a:lvl2pPr marL="866829" indent="0">
              <a:buNone/>
              <a:defRPr sz="5309"/>
            </a:lvl2pPr>
            <a:lvl3pPr marL="1733659" indent="0">
              <a:buNone/>
              <a:defRPr sz="4551"/>
            </a:lvl3pPr>
            <a:lvl4pPr marL="2600488" indent="0">
              <a:buNone/>
              <a:defRPr sz="3792"/>
            </a:lvl4pPr>
            <a:lvl5pPr marL="3467319" indent="0">
              <a:buNone/>
              <a:defRPr sz="3792"/>
            </a:lvl5pPr>
            <a:lvl6pPr marL="4334148" indent="0">
              <a:buNone/>
              <a:defRPr sz="3792"/>
            </a:lvl6pPr>
            <a:lvl7pPr marL="5200977" indent="0">
              <a:buNone/>
              <a:defRPr sz="3792"/>
            </a:lvl7pPr>
            <a:lvl8pPr marL="6067807" indent="0">
              <a:buNone/>
              <a:defRPr sz="3792"/>
            </a:lvl8pPr>
            <a:lvl9pPr marL="6934636" indent="0">
              <a:buNone/>
              <a:defRPr sz="379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8191" y="7632306"/>
            <a:ext cx="10402253" cy="1144506"/>
          </a:xfrm>
        </p:spPr>
        <p:txBody>
          <a:bodyPr/>
          <a:lstStyle>
            <a:lvl1pPr marL="0" indent="0">
              <a:buNone/>
              <a:defRPr sz="2655"/>
            </a:lvl1pPr>
            <a:lvl2pPr marL="866829" indent="0">
              <a:buNone/>
              <a:defRPr sz="2275"/>
            </a:lvl2pPr>
            <a:lvl3pPr marL="1733659" indent="0">
              <a:buNone/>
              <a:defRPr sz="1896"/>
            </a:lvl3pPr>
            <a:lvl4pPr marL="2600488" indent="0">
              <a:buNone/>
              <a:defRPr sz="1707"/>
            </a:lvl4pPr>
            <a:lvl5pPr marL="3467319" indent="0">
              <a:buNone/>
              <a:defRPr sz="1707"/>
            </a:lvl5pPr>
            <a:lvl6pPr marL="4334148" indent="0">
              <a:buNone/>
              <a:defRPr sz="1707"/>
            </a:lvl6pPr>
            <a:lvl7pPr marL="5200977" indent="0">
              <a:buNone/>
              <a:defRPr sz="1707"/>
            </a:lvl7pPr>
            <a:lvl8pPr marL="6067807" indent="0">
              <a:buNone/>
              <a:defRPr sz="1707"/>
            </a:lvl8pPr>
            <a:lvl9pPr marL="6934636" indent="0">
              <a:buNone/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4C6704-100A-4B83-8986-F07F2615F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85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25059C-5F35-4D99-A925-6AA1D7128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54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5468" y="194138"/>
            <a:ext cx="15266269" cy="138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5468" y="1772068"/>
            <a:ext cx="15266269" cy="693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21" descr="trans_cis_logorgb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729" y="8880653"/>
            <a:ext cx="3894825" cy="7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3510" y="9038672"/>
            <a:ext cx="5490078" cy="5192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55" smtClean="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9078" y="9043187"/>
            <a:ext cx="1498936" cy="5192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655"/>
            </a:lvl1pPr>
          </a:lstStyle>
          <a:p>
            <a:fld id="{5431DC93-2C21-45DF-8381-F6C30DEE01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" y="8789746"/>
            <a:ext cx="17337088" cy="2258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9" descr="tiger_walking_rit_color_sm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7" y="8880653"/>
            <a:ext cx="1447766" cy="7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logo_v8_color_notext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688" y="194137"/>
            <a:ext cx="1477866" cy="97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6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</p:sldLayoutIdLst>
  <p:transition>
    <p:fade/>
  </p:transition>
  <p:hf hdr="0" ftr="0" dt="0"/>
  <p:txStyles>
    <p:titleStyle>
      <a:lvl1pPr algn="l" defTabSz="866829" rtl="0" eaLnBrk="1" fontAlgn="base" hangingPunct="1">
        <a:spcBef>
          <a:spcPct val="0"/>
        </a:spcBef>
        <a:spcAft>
          <a:spcPct val="0"/>
        </a:spcAft>
        <a:defRPr sz="6825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866829"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1733659"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2600488"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3467319" algn="l" defTabSz="866829" rtl="0" eaLnBrk="1" fontAlgn="base" hangingPunct="1">
        <a:spcBef>
          <a:spcPct val="0"/>
        </a:spcBef>
        <a:spcAft>
          <a:spcPct val="0"/>
        </a:spcAft>
        <a:defRPr sz="6825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650122" indent="-650122" algn="l" defTabSz="86682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1408598" indent="-541769" algn="l" defTabSz="86682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92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2167074" indent="-433414" algn="l" defTabSz="86682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3033903" indent="-433414" algn="l" defTabSz="86682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3900733" indent="-433414" algn="l" defTabSz="86682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33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4767562" indent="-433414" algn="l" defTabSz="866829" rtl="0" eaLnBrk="1" latinLnBrk="0" hangingPunct="1">
        <a:spcBef>
          <a:spcPct val="20000"/>
        </a:spcBef>
        <a:buFont typeface="Arial"/>
        <a:buChar char="•"/>
        <a:defRPr sz="3792" kern="1200">
          <a:solidFill>
            <a:schemeClr val="tx1"/>
          </a:solidFill>
          <a:latin typeface="+mn-lt"/>
          <a:ea typeface="+mn-ea"/>
          <a:cs typeface="+mn-cs"/>
        </a:defRPr>
      </a:lvl6pPr>
      <a:lvl7pPr marL="5634392" indent="-433414" algn="l" defTabSz="866829" rtl="0" eaLnBrk="1" latinLnBrk="0" hangingPunct="1">
        <a:spcBef>
          <a:spcPct val="20000"/>
        </a:spcBef>
        <a:buFont typeface="Arial"/>
        <a:buChar char="•"/>
        <a:defRPr sz="3792" kern="1200">
          <a:solidFill>
            <a:schemeClr val="tx1"/>
          </a:solidFill>
          <a:latin typeface="+mn-lt"/>
          <a:ea typeface="+mn-ea"/>
          <a:cs typeface="+mn-cs"/>
        </a:defRPr>
      </a:lvl7pPr>
      <a:lvl8pPr marL="6501221" indent="-433414" algn="l" defTabSz="866829" rtl="0" eaLnBrk="1" latinLnBrk="0" hangingPunct="1">
        <a:spcBef>
          <a:spcPct val="20000"/>
        </a:spcBef>
        <a:buFont typeface="Arial"/>
        <a:buChar char="•"/>
        <a:defRPr sz="3792" kern="1200">
          <a:solidFill>
            <a:schemeClr val="tx1"/>
          </a:solidFill>
          <a:latin typeface="+mn-lt"/>
          <a:ea typeface="+mn-ea"/>
          <a:cs typeface="+mn-cs"/>
        </a:defRPr>
      </a:lvl8pPr>
      <a:lvl9pPr marL="7368050" indent="-433414" algn="l" defTabSz="866829" rtl="0" eaLnBrk="1" latinLnBrk="0" hangingPunct="1">
        <a:spcBef>
          <a:spcPct val="20000"/>
        </a:spcBef>
        <a:buFont typeface="Arial"/>
        <a:buChar char="•"/>
        <a:defRPr sz="37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829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659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488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319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148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0977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7807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4636" algn="l" defTabSz="866829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.rit.edu/remote-sensing/resour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584" y="231798"/>
            <a:ext cx="14736525" cy="209036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RIT SHARE </a:t>
            </a:r>
            <a:r>
              <a:rPr lang="en-US" dirty="0" smtClean="0"/>
              <a:t>2012 Data Collection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2531" y="2377441"/>
            <a:ext cx="16810363" cy="5416061"/>
          </a:xfrm>
        </p:spPr>
        <p:txBody>
          <a:bodyPr/>
          <a:lstStyle/>
          <a:p>
            <a:r>
              <a:rPr lang="en-US" sz="3200" dirty="0" smtClean="0"/>
              <a:t>AnneMarie Giannandrea, </a:t>
            </a:r>
            <a:r>
              <a:rPr lang="en-US" sz="3200" dirty="0"/>
              <a:t>Nina </a:t>
            </a:r>
            <a:r>
              <a:rPr lang="en-US" sz="3200" dirty="0" smtClean="0"/>
              <a:t>Raqueno, </a:t>
            </a:r>
            <a:r>
              <a:rPr lang="en-US" sz="3200" dirty="0"/>
              <a:t>David W. </a:t>
            </a:r>
            <a:r>
              <a:rPr lang="en-US" sz="3200" dirty="0" smtClean="0"/>
              <a:t>Messinger, </a:t>
            </a:r>
            <a:r>
              <a:rPr lang="en-US" sz="3200" dirty="0"/>
              <a:t>Jason </a:t>
            </a:r>
            <a:r>
              <a:rPr lang="en-US" sz="3200" dirty="0" smtClean="0"/>
              <a:t>Faulring, </a:t>
            </a:r>
            <a:r>
              <a:rPr lang="en-US" sz="3200" dirty="0"/>
              <a:t>John </a:t>
            </a:r>
            <a:r>
              <a:rPr lang="en-US" sz="3200" dirty="0" smtClean="0"/>
              <a:t>P.  </a:t>
            </a:r>
            <a:r>
              <a:rPr lang="nl-NL" sz="3200" dirty="0" smtClean="0"/>
              <a:t>Kerekes, </a:t>
            </a:r>
            <a:r>
              <a:rPr lang="nl-NL" sz="3200" dirty="0"/>
              <a:t>Jan van </a:t>
            </a:r>
            <a:r>
              <a:rPr lang="nl-NL" sz="3200" dirty="0" smtClean="0"/>
              <a:t>Aardt, </a:t>
            </a:r>
            <a:r>
              <a:rPr lang="nl-NL" sz="3200" dirty="0"/>
              <a:t>Kelly </a:t>
            </a:r>
            <a:r>
              <a:rPr lang="nl-NL" sz="3200" dirty="0" smtClean="0"/>
              <a:t>Canham, </a:t>
            </a:r>
            <a:r>
              <a:rPr lang="nl-NL" sz="3200" dirty="0"/>
              <a:t>Shea </a:t>
            </a:r>
            <a:r>
              <a:rPr lang="nl-NL" sz="3200" dirty="0" smtClean="0"/>
              <a:t>Hagstrom, </a:t>
            </a:r>
            <a:r>
              <a:rPr lang="nl-NL" sz="3200" dirty="0"/>
              <a:t>Erin </a:t>
            </a:r>
            <a:r>
              <a:rPr lang="nl-NL" sz="3200" dirty="0" smtClean="0"/>
              <a:t>Ontiveros, </a:t>
            </a:r>
            <a:r>
              <a:rPr lang="nl-NL" sz="3200" dirty="0"/>
              <a:t>Aaron </a:t>
            </a:r>
            <a:r>
              <a:rPr lang="nl-NL" sz="3200" dirty="0" smtClean="0"/>
              <a:t>Gerace, </a:t>
            </a:r>
            <a:r>
              <a:rPr lang="en-US" sz="3200" dirty="0" smtClean="0"/>
              <a:t>Jason Kaufman, </a:t>
            </a:r>
            <a:r>
              <a:rPr lang="en-US" sz="3200" dirty="0"/>
              <a:t>Karmon M. </a:t>
            </a:r>
            <a:r>
              <a:rPr lang="en-US" sz="3200" dirty="0" smtClean="0"/>
              <a:t>Vongsy, </a:t>
            </a:r>
            <a:r>
              <a:rPr lang="en-US" sz="3200" dirty="0"/>
              <a:t>Heather </a:t>
            </a:r>
            <a:r>
              <a:rPr lang="en-US" sz="3200" dirty="0" smtClean="0"/>
              <a:t>Griffith, </a:t>
            </a:r>
            <a:r>
              <a:rPr lang="en-US" sz="3200" dirty="0"/>
              <a:t>Brent D. </a:t>
            </a:r>
            <a:r>
              <a:rPr lang="en-US" sz="3200" dirty="0" smtClean="0"/>
              <a:t>Bartlett, Emmett Ientilucci, Joseph Meola, Lawrence </a:t>
            </a:r>
            <a:r>
              <a:rPr lang="en-US" sz="3200" dirty="0" err="1" smtClean="0"/>
              <a:t>Scarff</a:t>
            </a:r>
            <a:r>
              <a:rPr lang="en-US" sz="3200" dirty="0" smtClean="0"/>
              <a:t>, </a:t>
            </a:r>
            <a:r>
              <a:rPr lang="en-US" sz="3200" dirty="0"/>
              <a:t>Brian </a:t>
            </a:r>
            <a:r>
              <a:rPr lang="en-US" sz="3200" dirty="0" smtClean="0"/>
              <a:t>Daniel</a:t>
            </a:r>
          </a:p>
          <a:p>
            <a:endParaRPr lang="it-IT" sz="3200" dirty="0"/>
          </a:p>
          <a:p>
            <a:r>
              <a:rPr lang="it-IT" sz="3200" dirty="0" smtClean="0"/>
              <a:t>Contact: </a:t>
            </a:r>
          </a:p>
          <a:p>
            <a:r>
              <a:rPr lang="it-IT" sz="3200" dirty="0" smtClean="0"/>
              <a:t>Nina Raqueno </a:t>
            </a:r>
          </a:p>
          <a:p>
            <a:r>
              <a:rPr lang="it-IT" sz="3200" dirty="0" smtClean="0"/>
              <a:t>585-475-7676 </a:t>
            </a:r>
          </a:p>
          <a:p>
            <a:r>
              <a:rPr lang="it-IT" sz="3200" dirty="0" smtClean="0"/>
              <a:t>nina@cis.rit.edu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B7614D-564D-44B0-9BDB-3AB196E24BC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4827338" y="0"/>
            <a:ext cx="2700996" cy="14349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557" y="0"/>
            <a:ext cx="17185178" cy="8776812"/>
            <a:chOff x="5557" y="0"/>
            <a:chExt cx="17185178" cy="975201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" y="0"/>
              <a:ext cx="16702946" cy="975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17048137" y="6718053"/>
              <a:ext cx="0" cy="8668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6725846" y="6284630"/>
              <a:ext cx="464889" cy="433301"/>
            </a:xfrm>
            <a:prstGeom prst="rect">
              <a:avLst/>
            </a:prstGeom>
            <a:noFill/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52017" y="6288602"/>
              <a:ext cx="957075" cy="433301"/>
            </a:xfrm>
            <a:prstGeom prst="rect">
              <a:avLst/>
            </a:prstGeom>
            <a:noFill/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err="1" smtClean="0"/>
                <a:t>Kaolite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2858" y="5930117"/>
              <a:ext cx="1859693" cy="433301"/>
            </a:xfrm>
            <a:prstGeom prst="rect">
              <a:avLst/>
            </a:prstGeom>
            <a:noFill/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err="1" smtClean="0"/>
                <a:t>Montmorillonite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7546" y="8668456"/>
              <a:ext cx="3102213" cy="433301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Calcite   </a:t>
              </a:r>
              <a:r>
                <a:rPr lang="en-US" dirty="0" smtClean="0"/>
                <a:t>Hematite   Magnetite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703911" y="6718054"/>
              <a:ext cx="450609" cy="3835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6245085" y="6347145"/>
              <a:ext cx="450609" cy="3835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5938793" y="7772110"/>
              <a:ext cx="244839" cy="10047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6470397" y="7859636"/>
              <a:ext cx="1042341" cy="9171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452113" y="9226826"/>
              <a:ext cx="1284985" cy="433301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  <a:ln>
              <a:noFill/>
            </a:ln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Muscovite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5086746" y="7801611"/>
              <a:ext cx="384067" cy="9752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Arrow Connector 2067"/>
            <p:cNvCxnSpPr/>
            <p:nvPr/>
          </p:nvCxnSpPr>
          <p:spPr>
            <a:xfrm flipV="1">
              <a:off x="5205741" y="8235034"/>
              <a:ext cx="573288" cy="10835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0" name="TextBox 2069"/>
            <p:cNvSpPr txBox="1"/>
            <p:nvPr/>
          </p:nvSpPr>
          <p:spPr>
            <a:xfrm>
              <a:off x="1589233" y="5092718"/>
              <a:ext cx="5056651" cy="710299"/>
            </a:xfrm>
            <a:prstGeom prst="rect">
              <a:avLst/>
            </a:prstGeom>
            <a:noFill/>
          </p:spPr>
          <p:txBody>
            <a:bodyPr wrap="square" lIns="154790" tIns="77395" rIns="154790" bIns="77395" rtlCol="0">
              <a:spAutoFit/>
            </a:bodyPr>
            <a:lstStyle/>
            <a:p>
              <a:r>
                <a:rPr lang="en-US" dirty="0" smtClean="0"/>
                <a:t>Gray Canvas </a:t>
              </a:r>
            </a:p>
            <a:p>
              <a:r>
                <a:rPr lang="en-US" dirty="0" smtClean="0"/>
                <a:t>Cal Panel</a:t>
              </a:r>
              <a:endParaRPr lang="en-US" dirty="0"/>
            </a:p>
          </p:txBody>
        </p:sp>
        <p:cxnSp>
          <p:nvCxnSpPr>
            <p:cNvPr id="2072" name="Straight Arrow Connector 2071"/>
            <p:cNvCxnSpPr/>
            <p:nvPr/>
          </p:nvCxnSpPr>
          <p:spPr>
            <a:xfrm>
              <a:off x="3033990" y="5930117"/>
              <a:ext cx="722379" cy="5251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9619892" y="2867459"/>
              <a:ext cx="1203681" cy="710299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Black Felt</a:t>
              </a:r>
            </a:p>
            <a:p>
              <a:r>
                <a:rPr lang="en-US" dirty="0" smtClean="0"/>
                <a:t>Cal Panel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124632" y="3714103"/>
              <a:ext cx="935146" cy="710299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Raked </a:t>
              </a:r>
            </a:p>
            <a:p>
              <a:r>
                <a:rPr lang="en-US" dirty="0" smtClean="0"/>
                <a:t>Sand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160262" y="4402625"/>
              <a:ext cx="1464137" cy="710299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White Tyvek</a:t>
              </a:r>
            </a:p>
            <a:p>
              <a:r>
                <a:rPr lang="en-US" dirty="0" smtClean="0"/>
                <a:t>Cal Panel</a:t>
              </a:r>
            </a:p>
          </p:txBody>
        </p:sp>
        <p:cxnSp>
          <p:nvCxnSpPr>
            <p:cNvPr id="2075" name="Straight Arrow Connector 2074"/>
            <p:cNvCxnSpPr/>
            <p:nvPr/>
          </p:nvCxnSpPr>
          <p:spPr>
            <a:xfrm flipV="1">
              <a:off x="10809505" y="1516980"/>
              <a:ext cx="3365553" cy="1408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1889867" y="2600537"/>
              <a:ext cx="2557706" cy="12441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15892331" y="1625336"/>
              <a:ext cx="165904" cy="27108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300281" y="7607586"/>
              <a:ext cx="1354427" cy="710299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Gravel </a:t>
              </a:r>
            </a:p>
            <a:p>
              <a:r>
                <a:rPr lang="en-US" dirty="0" smtClean="0"/>
                <a:t>Parking Lot</a:t>
              </a:r>
            </a:p>
          </p:txBody>
        </p:sp>
        <p:cxnSp>
          <p:nvCxnSpPr>
            <p:cNvPr id="33" name="Straight Arrow Connector 32"/>
            <p:cNvCxnSpPr>
              <a:stCxn id="72" idx="3"/>
            </p:cNvCxnSpPr>
            <p:nvPr/>
          </p:nvCxnSpPr>
          <p:spPr>
            <a:xfrm>
              <a:off x="2654708" y="7962736"/>
              <a:ext cx="1968515" cy="1043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290902" y="4374861"/>
              <a:ext cx="9275129" cy="703728"/>
            </a:xfrm>
            <a:prstGeom prst="rect">
              <a:avLst/>
            </a:prstGeom>
            <a:solidFill>
              <a:schemeClr val="bg1">
                <a:lumMod val="75000"/>
                <a:alpha val="45000"/>
              </a:schemeClr>
            </a:solidFill>
          </p:spPr>
          <p:txBody>
            <a:bodyPr wrap="square" lIns="154790" tIns="77395" rIns="154790" bIns="77395" rtlCol="0">
              <a:spAutoFit/>
            </a:bodyPr>
            <a:lstStyle/>
            <a:p>
              <a:r>
                <a:rPr lang="en-US" sz="1400" i="1" dirty="0"/>
                <a:t>All minerals were placed on top of a landscaping fabric as a background. Three large main calibration panels were in close proximity to </a:t>
              </a:r>
              <a:r>
                <a:rPr lang="en-US" sz="1400" i="1" dirty="0" err="1"/>
                <a:t>minerals.Additional</a:t>
              </a:r>
              <a:r>
                <a:rPr lang="en-US" sz="1400" i="1" dirty="0"/>
                <a:t> background spectra was collected of the volleyball court sand &amp; gravel parking lot</a:t>
              </a:r>
              <a:r>
                <a:rPr lang="en-US" sz="1700" i="1" dirty="0"/>
                <a:t>.</a:t>
              </a: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43" y="134472"/>
              <a:ext cx="8158101" cy="4173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726270" y="9126360"/>
            <a:ext cx="519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Example Spectra, see MineralDeploymentSpectra.zip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2845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1100607" y="-778923"/>
            <a:ext cx="15137778" cy="20322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Digital Imaging and Remote Sensing (DIRS) Lab at the Rochester Institute of Technology Collected a multi-modal data set with ground truth which is freely available at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www.cis.rit.edu/remote-sensing/resources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89D36-75D2-4B03-A091-22F74EDCC1A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6857" y="1338532"/>
            <a:ext cx="5703782" cy="1652424"/>
          </a:xfrm>
        </p:spPr>
        <p:txBody>
          <a:bodyPr/>
          <a:lstStyle/>
          <a:p>
            <a:r>
              <a:rPr lang="en-US" sz="5400" dirty="0" smtClean="0"/>
              <a:t>Data Available Via Website</a:t>
            </a:r>
            <a:endParaRPr lang="en-US" sz="5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31" y="744538"/>
            <a:ext cx="9134475" cy="7610475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99242" y="3636415"/>
            <a:ext cx="6355486" cy="667064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WASP data (Geo-TIFF)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 smtClean="0"/>
              <a:t>LiDAR</a:t>
            </a:r>
            <a:r>
              <a:rPr lang="en-US" sz="4400" dirty="0" smtClean="0"/>
              <a:t> Data (LAS)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 smtClean="0"/>
              <a:t>SpecTIR</a:t>
            </a:r>
            <a:r>
              <a:rPr lang="en-US" sz="4400" dirty="0" smtClean="0"/>
              <a:t> Data (ENVI)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All ground truth (Various formats)</a:t>
            </a:r>
          </a:p>
          <a:p>
            <a:r>
              <a:rPr lang="en-US" u="sng" dirty="0">
                <a:solidFill>
                  <a:srgbClr val="0070C0"/>
                </a:solidFill>
              </a:rPr>
              <a:t>http://www.rit.edu/cos/share2012/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C0D32-0BC8-4579-8EFF-96BA47C171F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360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3583" y="2866221"/>
            <a:ext cx="5634554" cy="2492181"/>
          </a:xfrm>
        </p:spPr>
        <p:txBody>
          <a:bodyPr>
            <a:noAutofit/>
          </a:bodyPr>
          <a:lstStyle/>
          <a:p>
            <a:r>
              <a:rPr lang="en-US" sz="3200" dirty="0" smtClean="0"/>
              <a:t>RIT’s SHARE2012</a:t>
            </a:r>
          </a:p>
          <a:p>
            <a:r>
              <a:rPr lang="en-US" sz="3200" dirty="0"/>
              <a:t>Mineral deployment </a:t>
            </a:r>
          </a:p>
          <a:p>
            <a:r>
              <a:rPr lang="en-US" sz="3200" dirty="0"/>
              <a:t>by RITRE  </a:t>
            </a:r>
          </a:p>
          <a:p>
            <a:endParaRPr lang="en-US" sz="3200" dirty="0" smtClean="0"/>
          </a:p>
          <a:p>
            <a:r>
              <a:rPr lang="en-US" sz="3200" dirty="0" smtClean="0"/>
              <a:t>9/20/2012</a:t>
            </a:r>
          </a:p>
          <a:p>
            <a:r>
              <a:rPr lang="en-US" sz="3200" dirty="0" smtClean="0"/>
              <a:t>Main Avon Park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3" y="242517"/>
            <a:ext cx="10925977" cy="773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3558" y="9010115"/>
            <a:ext cx="1730492" cy="433301"/>
          </a:xfrm>
          <a:prstGeom prst="rect">
            <a:avLst/>
          </a:prstGeom>
          <a:noFill/>
        </p:spPr>
        <p:txBody>
          <a:bodyPr wrap="none" lIns="154790" tIns="77395" rIns="154790" bIns="77395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WASP VNIR083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45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05463" y="-28135"/>
            <a:ext cx="16256806" cy="8586779"/>
            <a:chOff x="5557" y="0"/>
            <a:chExt cx="17185178" cy="975201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" y="0"/>
              <a:ext cx="16702946" cy="975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17048137" y="6718053"/>
              <a:ext cx="0" cy="8668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6725846" y="6284630"/>
              <a:ext cx="464889" cy="433301"/>
            </a:xfrm>
            <a:prstGeom prst="rect">
              <a:avLst/>
            </a:prstGeom>
            <a:noFill/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52017" y="6288602"/>
              <a:ext cx="957075" cy="433301"/>
            </a:xfrm>
            <a:prstGeom prst="rect">
              <a:avLst/>
            </a:prstGeom>
            <a:noFill/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err="1" smtClean="0"/>
                <a:t>Kaolite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2858" y="5930117"/>
              <a:ext cx="1859693" cy="433301"/>
            </a:xfrm>
            <a:prstGeom prst="rect">
              <a:avLst/>
            </a:prstGeom>
            <a:noFill/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err="1" smtClean="0"/>
                <a:t>Montmorillonite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7546" y="8668456"/>
              <a:ext cx="3102213" cy="433301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Calcite   </a:t>
              </a:r>
              <a:r>
                <a:rPr lang="en-US" dirty="0" smtClean="0"/>
                <a:t>Hematite   Magnetite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703911" y="6718054"/>
              <a:ext cx="450609" cy="3835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6245085" y="6347145"/>
              <a:ext cx="450609" cy="3835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5938793" y="7772110"/>
              <a:ext cx="244839" cy="10047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6470397" y="7859636"/>
              <a:ext cx="1042341" cy="9171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452113" y="9226826"/>
              <a:ext cx="1284985" cy="433301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  <a:ln>
              <a:noFill/>
            </a:ln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Muscovite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5086746" y="7801611"/>
              <a:ext cx="384067" cy="9752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Arrow Connector 2067"/>
            <p:cNvCxnSpPr/>
            <p:nvPr/>
          </p:nvCxnSpPr>
          <p:spPr>
            <a:xfrm flipV="1">
              <a:off x="5205741" y="8235034"/>
              <a:ext cx="573288" cy="10835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0" name="TextBox 2069"/>
            <p:cNvSpPr txBox="1"/>
            <p:nvPr/>
          </p:nvSpPr>
          <p:spPr>
            <a:xfrm>
              <a:off x="1589233" y="5092718"/>
              <a:ext cx="5056651" cy="710299"/>
            </a:xfrm>
            <a:prstGeom prst="rect">
              <a:avLst/>
            </a:prstGeom>
            <a:noFill/>
          </p:spPr>
          <p:txBody>
            <a:bodyPr wrap="square" lIns="154790" tIns="77395" rIns="154790" bIns="77395" rtlCol="0">
              <a:spAutoFit/>
            </a:bodyPr>
            <a:lstStyle/>
            <a:p>
              <a:r>
                <a:rPr lang="en-US" dirty="0" smtClean="0"/>
                <a:t>Gray Canvas </a:t>
              </a:r>
            </a:p>
            <a:p>
              <a:r>
                <a:rPr lang="en-US" dirty="0" smtClean="0"/>
                <a:t>Cal Panel</a:t>
              </a:r>
              <a:endParaRPr lang="en-US" dirty="0"/>
            </a:p>
          </p:txBody>
        </p:sp>
        <p:cxnSp>
          <p:nvCxnSpPr>
            <p:cNvPr id="2072" name="Straight Arrow Connector 2071"/>
            <p:cNvCxnSpPr/>
            <p:nvPr/>
          </p:nvCxnSpPr>
          <p:spPr>
            <a:xfrm>
              <a:off x="3033990" y="5930117"/>
              <a:ext cx="722379" cy="5251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8769888" y="2925604"/>
              <a:ext cx="1203681" cy="710299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Black Felt</a:t>
              </a:r>
            </a:p>
            <a:p>
              <a:r>
                <a:rPr lang="en-US" dirty="0" smtClean="0"/>
                <a:t>Cal Panel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124632" y="3714103"/>
              <a:ext cx="935146" cy="710299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Raked </a:t>
              </a:r>
            </a:p>
            <a:p>
              <a:r>
                <a:rPr lang="en-US" dirty="0" smtClean="0"/>
                <a:t>Sand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175058" y="4325883"/>
              <a:ext cx="1464137" cy="710299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White Tyvek</a:t>
              </a:r>
            </a:p>
            <a:p>
              <a:r>
                <a:rPr lang="en-US" dirty="0" smtClean="0"/>
                <a:t>Cal Panel</a:t>
              </a:r>
            </a:p>
          </p:txBody>
        </p:sp>
        <p:cxnSp>
          <p:nvCxnSpPr>
            <p:cNvPr id="2075" name="Straight Arrow Connector 2074"/>
            <p:cNvCxnSpPr/>
            <p:nvPr/>
          </p:nvCxnSpPr>
          <p:spPr>
            <a:xfrm flipV="1">
              <a:off x="10809505" y="1516980"/>
              <a:ext cx="3365553" cy="1408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1889867" y="2600537"/>
              <a:ext cx="2557706" cy="12441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15892331" y="1625336"/>
              <a:ext cx="165904" cy="27108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300281" y="7607586"/>
              <a:ext cx="1354427" cy="710299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Gravel </a:t>
              </a:r>
            </a:p>
            <a:p>
              <a:r>
                <a:rPr lang="en-US" dirty="0" smtClean="0"/>
                <a:t>Parking Lot</a:t>
              </a:r>
            </a:p>
          </p:txBody>
        </p:sp>
        <p:cxnSp>
          <p:nvCxnSpPr>
            <p:cNvPr id="33" name="Straight Arrow Connector 32"/>
            <p:cNvCxnSpPr>
              <a:stCxn id="72" idx="3"/>
            </p:cNvCxnSpPr>
            <p:nvPr/>
          </p:nvCxnSpPr>
          <p:spPr>
            <a:xfrm>
              <a:off x="2654708" y="7962736"/>
              <a:ext cx="1968515" cy="1043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9565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0671" y="21366"/>
            <a:ext cx="15820521" cy="8742807"/>
            <a:chOff x="-144476" y="-20838"/>
            <a:chExt cx="17476008" cy="9657670"/>
          </a:xfrm>
        </p:grpSpPr>
        <p:grpSp>
          <p:nvGrpSpPr>
            <p:cNvPr id="16" name="Group 15"/>
            <p:cNvGrpSpPr/>
            <p:nvPr/>
          </p:nvGrpSpPr>
          <p:grpSpPr>
            <a:xfrm>
              <a:off x="-144476" y="968376"/>
              <a:ext cx="17337088" cy="8668456"/>
              <a:chOff x="-76200" y="681000"/>
              <a:chExt cx="9144000" cy="60960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6200" y="681000"/>
                <a:ext cx="9144000" cy="6096000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V="1">
                <a:off x="3371849" y="2781831"/>
                <a:ext cx="1145931" cy="395760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12325563" y="-20838"/>
              <a:ext cx="5005969" cy="2922734"/>
              <a:chOff x="6500800" y="-14654"/>
              <a:chExt cx="2640269" cy="2055382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00" y="-14654"/>
                <a:ext cx="2640269" cy="2055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" name="Straight Arrow Connector 6"/>
              <p:cNvCxnSpPr/>
              <p:nvPr/>
            </p:nvCxnSpPr>
            <p:spPr>
              <a:xfrm flipH="1">
                <a:off x="7403123" y="1310054"/>
                <a:ext cx="152400" cy="53340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620000" y="848389"/>
                <a:ext cx="776540" cy="4545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direction of </a:t>
                </a:r>
              </a:p>
              <a:p>
                <a:r>
                  <a:rPr lang="en-US" dirty="0"/>
                  <a:t>ground photo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2456085" y="234042"/>
            <a:ext cx="3955011" cy="433301"/>
          </a:xfrm>
          <a:prstGeom prst="rect">
            <a:avLst/>
          </a:prstGeom>
          <a:noFill/>
        </p:spPr>
        <p:txBody>
          <a:bodyPr wrap="none" lIns="154790" tIns="77395" rIns="154790" bIns="77395" rtlCol="0">
            <a:spAutoFit/>
          </a:bodyPr>
          <a:lstStyle/>
          <a:p>
            <a:r>
              <a:rPr lang="en-US" dirty="0" smtClean="0"/>
              <a:t>Ground Photos of Mineral 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34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27338" y="0"/>
            <a:ext cx="2700996" cy="14349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9101971" y="496577"/>
            <a:ext cx="8235117" cy="8273335"/>
            <a:chOff x="4800600" y="349212"/>
            <a:chExt cx="4343400" cy="58181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49212"/>
              <a:ext cx="4343400" cy="5818135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flipH="1" flipV="1">
              <a:off x="7064091" y="2991110"/>
              <a:ext cx="1851309" cy="2920702"/>
            </a:xfrm>
            <a:prstGeom prst="straightConnector1">
              <a:avLst/>
            </a:prstGeom>
            <a:ln w="158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-144476" y="450735"/>
            <a:ext cx="8235117" cy="8273335"/>
            <a:chOff x="-76200" y="316974"/>
            <a:chExt cx="4343400" cy="58181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316974"/>
              <a:ext cx="4343400" cy="5818135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4" idx="2"/>
            </p:cNvCxnSpPr>
            <p:nvPr/>
          </p:nvCxnSpPr>
          <p:spPr>
            <a:xfrm flipV="1">
              <a:off x="2095500" y="2991110"/>
              <a:ext cx="266700" cy="3143999"/>
            </a:xfrm>
            <a:prstGeom prst="straightConnector1">
              <a:avLst/>
            </a:prstGeom>
            <a:ln w="158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4179" y="0"/>
            <a:ext cx="3955011" cy="433301"/>
          </a:xfrm>
          <a:prstGeom prst="rect">
            <a:avLst/>
          </a:prstGeom>
          <a:noFill/>
        </p:spPr>
        <p:txBody>
          <a:bodyPr wrap="none" lIns="154790" tIns="77395" rIns="154790" bIns="77395" rtlCol="0">
            <a:spAutoFit/>
          </a:bodyPr>
          <a:lstStyle/>
          <a:p>
            <a:r>
              <a:rPr lang="en-US" dirty="0" smtClean="0"/>
              <a:t>Ground Photos of Mineral Deployment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490079" y="6826409"/>
            <a:ext cx="5005969" cy="2922734"/>
            <a:chOff x="2895600" y="5107418"/>
            <a:chExt cx="2640269" cy="205538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107418"/>
              <a:ext cx="2640269" cy="2055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3352800" y="5762712"/>
              <a:ext cx="976286" cy="1174577"/>
              <a:chOff x="3352800" y="5762712"/>
              <a:chExt cx="976286" cy="117457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3352800" y="6401348"/>
                <a:ext cx="662001" cy="215514"/>
              </a:xfrm>
              <a:prstGeom prst="straightConnector1">
                <a:avLst/>
              </a:prstGeom>
              <a:ln w="158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505200" y="5762712"/>
                <a:ext cx="823886" cy="4545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direction of </a:t>
                </a:r>
              </a:p>
              <a:p>
                <a:r>
                  <a:rPr lang="en-US" dirty="0"/>
                  <a:t>ground photos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3505200" y="6543982"/>
                <a:ext cx="509601" cy="393307"/>
              </a:xfrm>
              <a:prstGeom prst="straightConnector1">
                <a:avLst/>
              </a:prstGeom>
              <a:ln w="15875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38892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4827338" y="0"/>
            <a:ext cx="2700996" cy="14349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" y="0"/>
            <a:ext cx="16702946" cy="87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048137" y="6046248"/>
            <a:ext cx="0" cy="7801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96186" y="5656167"/>
            <a:ext cx="464889" cy="389971"/>
          </a:xfrm>
          <a:prstGeom prst="rect">
            <a:avLst/>
          </a:prstGeom>
          <a:noFill/>
        </p:spPr>
        <p:txBody>
          <a:bodyPr wrap="none" lIns="154790" tIns="77395" rIns="154790" bIns="77395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52017" y="5659742"/>
            <a:ext cx="957075" cy="389971"/>
          </a:xfrm>
          <a:prstGeom prst="rect">
            <a:avLst/>
          </a:prstGeom>
          <a:noFill/>
        </p:spPr>
        <p:txBody>
          <a:bodyPr wrap="none" lIns="154790" tIns="77395" rIns="154790" bIns="77395" rtlCol="0">
            <a:spAutoFit/>
          </a:bodyPr>
          <a:lstStyle/>
          <a:p>
            <a:r>
              <a:rPr lang="en-US" dirty="0" err="1" smtClean="0"/>
              <a:t>Kaolite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2858" y="5337105"/>
            <a:ext cx="1859693" cy="389971"/>
          </a:xfrm>
          <a:prstGeom prst="rect">
            <a:avLst/>
          </a:prstGeom>
          <a:noFill/>
        </p:spPr>
        <p:txBody>
          <a:bodyPr wrap="none" lIns="154790" tIns="77395" rIns="154790" bIns="77395" rtlCol="0">
            <a:spAutoFit/>
          </a:bodyPr>
          <a:lstStyle/>
          <a:p>
            <a:r>
              <a:rPr lang="en-US" dirty="0" err="1" smtClean="0"/>
              <a:t>Montmorillonite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57546" y="7801611"/>
            <a:ext cx="3102213" cy="389971"/>
          </a:xfrm>
          <a:prstGeom prst="rect">
            <a:avLst/>
          </a:prstGeom>
          <a:solidFill>
            <a:schemeClr val="bg1">
              <a:lumMod val="95000"/>
              <a:alpha val="23000"/>
            </a:schemeClr>
          </a:solidFill>
        </p:spPr>
        <p:txBody>
          <a:bodyPr wrap="none" lIns="154790" tIns="77395" rIns="154790" bIns="77395" rtlCol="0">
            <a:spAutoFit/>
          </a:bodyPr>
          <a:lstStyle/>
          <a:p>
            <a:r>
              <a:rPr lang="en-US" dirty="0" smtClean="0"/>
              <a:t>Calcite   </a:t>
            </a:r>
            <a:r>
              <a:rPr lang="en-US" dirty="0" smtClean="0"/>
              <a:t>Hematite   Magnetite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03911" y="6046249"/>
            <a:ext cx="450609" cy="345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245085" y="5712431"/>
            <a:ext cx="450609" cy="345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938793" y="6994899"/>
            <a:ext cx="244839" cy="904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470397" y="7073673"/>
            <a:ext cx="1042341" cy="8254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52113" y="8304144"/>
            <a:ext cx="1284985" cy="389971"/>
          </a:xfrm>
          <a:prstGeom prst="rect">
            <a:avLst/>
          </a:pr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txBody>
          <a:bodyPr wrap="none" lIns="154790" tIns="77395" rIns="154790" bIns="77395" rtlCol="0">
            <a:spAutoFit/>
          </a:bodyPr>
          <a:lstStyle/>
          <a:p>
            <a:r>
              <a:rPr lang="en-US" dirty="0" smtClean="0"/>
              <a:t>Muscovite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086746" y="7021450"/>
            <a:ext cx="384067" cy="8776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Straight Arrow Connector 2067"/>
          <p:cNvCxnSpPr/>
          <p:nvPr/>
        </p:nvCxnSpPr>
        <p:spPr>
          <a:xfrm flipV="1">
            <a:off x="5205741" y="7411531"/>
            <a:ext cx="573288" cy="9752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2069"/>
          <p:cNvSpPr txBox="1"/>
          <p:nvPr/>
        </p:nvSpPr>
        <p:spPr>
          <a:xfrm>
            <a:off x="1589233" y="4583446"/>
            <a:ext cx="5056651" cy="639269"/>
          </a:xfrm>
          <a:prstGeom prst="rect">
            <a:avLst/>
          </a:prstGeom>
          <a:noFill/>
        </p:spPr>
        <p:txBody>
          <a:bodyPr wrap="square" lIns="154790" tIns="77395" rIns="154790" bIns="77395" rtlCol="0">
            <a:spAutoFit/>
          </a:bodyPr>
          <a:lstStyle/>
          <a:p>
            <a:r>
              <a:rPr lang="en-US" dirty="0" smtClean="0"/>
              <a:t>Gray Canvas </a:t>
            </a:r>
          </a:p>
          <a:p>
            <a:r>
              <a:rPr lang="en-US" dirty="0" smtClean="0"/>
              <a:t>Cal Panel</a:t>
            </a:r>
            <a:endParaRPr lang="en-US" dirty="0"/>
          </a:p>
        </p:txBody>
      </p:sp>
      <p:cxnSp>
        <p:nvCxnSpPr>
          <p:cNvPr id="2072" name="Straight Arrow Connector 2071"/>
          <p:cNvCxnSpPr/>
          <p:nvPr/>
        </p:nvCxnSpPr>
        <p:spPr>
          <a:xfrm>
            <a:off x="3033990" y="5337105"/>
            <a:ext cx="722379" cy="47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529560" y="2633044"/>
            <a:ext cx="1203681" cy="639269"/>
          </a:xfrm>
          <a:prstGeom prst="rect">
            <a:avLst/>
          </a:prstGeom>
          <a:solidFill>
            <a:schemeClr val="bg1">
              <a:lumMod val="95000"/>
              <a:alpha val="23000"/>
            </a:schemeClr>
          </a:solidFill>
        </p:spPr>
        <p:txBody>
          <a:bodyPr wrap="none" lIns="154790" tIns="77395" rIns="154790" bIns="77395" rtlCol="0">
            <a:spAutoFit/>
          </a:bodyPr>
          <a:lstStyle/>
          <a:p>
            <a:r>
              <a:rPr lang="en-US" dirty="0" smtClean="0"/>
              <a:t>Black Felt</a:t>
            </a:r>
          </a:p>
          <a:p>
            <a:r>
              <a:rPr lang="en-US" dirty="0" smtClean="0"/>
              <a:t>Cal Panel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416731" y="3473841"/>
            <a:ext cx="935146" cy="639269"/>
          </a:xfrm>
          <a:prstGeom prst="rect">
            <a:avLst/>
          </a:prstGeom>
          <a:solidFill>
            <a:schemeClr val="bg1">
              <a:lumMod val="95000"/>
              <a:alpha val="23000"/>
            </a:schemeClr>
          </a:solidFill>
        </p:spPr>
        <p:txBody>
          <a:bodyPr wrap="none" lIns="154790" tIns="77395" rIns="154790" bIns="77395" rtlCol="0">
            <a:spAutoFit/>
          </a:bodyPr>
          <a:lstStyle/>
          <a:p>
            <a:r>
              <a:rPr lang="en-US" dirty="0" smtClean="0"/>
              <a:t>Raked </a:t>
            </a:r>
          </a:p>
          <a:p>
            <a:r>
              <a:rPr lang="en-US" dirty="0" smtClean="0"/>
              <a:t>Sand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827338" y="3944177"/>
            <a:ext cx="1464137" cy="639269"/>
          </a:xfrm>
          <a:prstGeom prst="rect">
            <a:avLst/>
          </a:prstGeom>
          <a:solidFill>
            <a:schemeClr val="bg1">
              <a:lumMod val="95000"/>
              <a:alpha val="23000"/>
            </a:schemeClr>
          </a:solidFill>
        </p:spPr>
        <p:txBody>
          <a:bodyPr wrap="none" lIns="154790" tIns="77395" rIns="154790" bIns="77395" rtlCol="0">
            <a:spAutoFit/>
          </a:bodyPr>
          <a:lstStyle/>
          <a:p>
            <a:r>
              <a:rPr lang="en-US" dirty="0" smtClean="0"/>
              <a:t>White Tyvek</a:t>
            </a:r>
          </a:p>
          <a:p>
            <a:r>
              <a:rPr lang="en-US" dirty="0" smtClean="0"/>
              <a:t>Cal Panel</a:t>
            </a:r>
          </a:p>
        </p:txBody>
      </p:sp>
      <p:cxnSp>
        <p:nvCxnSpPr>
          <p:cNvPr id="2075" name="Straight Arrow Connector 2074"/>
          <p:cNvCxnSpPr/>
          <p:nvPr/>
        </p:nvCxnSpPr>
        <p:spPr>
          <a:xfrm flipV="1">
            <a:off x="10809505" y="1365282"/>
            <a:ext cx="3365553" cy="1267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1889867" y="2340483"/>
            <a:ext cx="2557706" cy="1119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15892331" y="1462802"/>
            <a:ext cx="165904" cy="2439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300281" y="6846828"/>
            <a:ext cx="1354427" cy="639269"/>
          </a:xfrm>
          <a:prstGeom prst="rect">
            <a:avLst/>
          </a:prstGeom>
          <a:solidFill>
            <a:schemeClr val="bg1">
              <a:lumMod val="95000"/>
              <a:alpha val="23000"/>
            </a:schemeClr>
          </a:solidFill>
        </p:spPr>
        <p:txBody>
          <a:bodyPr wrap="none" lIns="154790" tIns="77395" rIns="154790" bIns="77395" rtlCol="0">
            <a:spAutoFit/>
          </a:bodyPr>
          <a:lstStyle/>
          <a:p>
            <a:r>
              <a:rPr lang="en-US" dirty="0" smtClean="0"/>
              <a:t>Gravel </a:t>
            </a:r>
          </a:p>
          <a:p>
            <a:r>
              <a:rPr lang="en-US" dirty="0" smtClean="0"/>
              <a:t>Parking Lot</a:t>
            </a:r>
          </a:p>
        </p:txBody>
      </p:sp>
      <p:cxnSp>
        <p:nvCxnSpPr>
          <p:cNvPr id="33" name="Straight Arrow Connector 32"/>
          <p:cNvCxnSpPr>
            <a:stCxn id="72" idx="3"/>
          </p:cNvCxnSpPr>
          <p:nvPr/>
        </p:nvCxnSpPr>
        <p:spPr>
          <a:xfrm>
            <a:off x="2654708" y="7166463"/>
            <a:ext cx="1968515" cy="93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" y="60951"/>
            <a:ext cx="8692623" cy="352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6270" y="9126360"/>
            <a:ext cx="519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Example Spectra, see MineralDeploymentSpectra.zip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60126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4827338" y="0"/>
            <a:ext cx="2700996" cy="14349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557" y="0"/>
            <a:ext cx="17185178" cy="8776812"/>
            <a:chOff x="5557" y="0"/>
            <a:chExt cx="17185178" cy="975201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" y="0"/>
              <a:ext cx="16702946" cy="975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17048137" y="6718053"/>
              <a:ext cx="0" cy="8668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6725846" y="6284630"/>
              <a:ext cx="464889" cy="433301"/>
            </a:xfrm>
            <a:prstGeom prst="rect">
              <a:avLst/>
            </a:prstGeom>
            <a:noFill/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52017" y="6288602"/>
              <a:ext cx="957075" cy="433301"/>
            </a:xfrm>
            <a:prstGeom prst="rect">
              <a:avLst/>
            </a:prstGeom>
            <a:noFill/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err="1" smtClean="0"/>
                <a:t>Kaolite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2858" y="5930117"/>
              <a:ext cx="1859693" cy="433301"/>
            </a:xfrm>
            <a:prstGeom prst="rect">
              <a:avLst/>
            </a:prstGeom>
            <a:noFill/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err="1" smtClean="0"/>
                <a:t>Montmorillonite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7546" y="8668456"/>
              <a:ext cx="3102213" cy="433301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Calcite   </a:t>
              </a:r>
              <a:r>
                <a:rPr lang="en-US" dirty="0" smtClean="0"/>
                <a:t>Hematite   Magnetite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703911" y="6718054"/>
              <a:ext cx="450609" cy="3835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6245085" y="6347145"/>
              <a:ext cx="450609" cy="3835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5938793" y="7772110"/>
              <a:ext cx="244839" cy="10047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6470397" y="7859636"/>
              <a:ext cx="1042341" cy="9171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452113" y="9226826"/>
              <a:ext cx="1284985" cy="433301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  <a:ln>
              <a:noFill/>
            </a:ln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Muscovite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5086746" y="7801611"/>
              <a:ext cx="384067" cy="9752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Arrow Connector 2067"/>
            <p:cNvCxnSpPr/>
            <p:nvPr/>
          </p:nvCxnSpPr>
          <p:spPr>
            <a:xfrm flipV="1">
              <a:off x="5205741" y="8235034"/>
              <a:ext cx="573288" cy="10835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0" name="TextBox 2069"/>
            <p:cNvSpPr txBox="1"/>
            <p:nvPr/>
          </p:nvSpPr>
          <p:spPr>
            <a:xfrm>
              <a:off x="1589233" y="5092718"/>
              <a:ext cx="5056651" cy="710299"/>
            </a:xfrm>
            <a:prstGeom prst="rect">
              <a:avLst/>
            </a:prstGeom>
            <a:noFill/>
          </p:spPr>
          <p:txBody>
            <a:bodyPr wrap="square" lIns="154790" tIns="77395" rIns="154790" bIns="77395" rtlCol="0">
              <a:spAutoFit/>
            </a:bodyPr>
            <a:lstStyle/>
            <a:p>
              <a:r>
                <a:rPr lang="en-US" dirty="0" smtClean="0"/>
                <a:t>Gray Canvas </a:t>
              </a:r>
            </a:p>
            <a:p>
              <a:r>
                <a:rPr lang="en-US" dirty="0" smtClean="0"/>
                <a:t>Cal Panel</a:t>
              </a:r>
              <a:endParaRPr lang="en-US" dirty="0"/>
            </a:p>
          </p:txBody>
        </p:sp>
        <p:cxnSp>
          <p:nvCxnSpPr>
            <p:cNvPr id="2072" name="Straight Arrow Connector 2071"/>
            <p:cNvCxnSpPr/>
            <p:nvPr/>
          </p:nvCxnSpPr>
          <p:spPr>
            <a:xfrm>
              <a:off x="3033990" y="5930117"/>
              <a:ext cx="722379" cy="5251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9605824" y="2925604"/>
              <a:ext cx="1203681" cy="710299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Black Felt</a:t>
              </a:r>
            </a:p>
            <a:p>
              <a:r>
                <a:rPr lang="en-US" dirty="0" smtClean="0"/>
                <a:t>Cal Panel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124632" y="3714103"/>
              <a:ext cx="935146" cy="710299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Raked </a:t>
              </a:r>
            </a:p>
            <a:p>
              <a:r>
                <a:rPr lang="en-US" dirty="0" smtClean="0"/>
                <a:t>Sand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827338" y="4436193"/>
              <a:ext cx="1464137" cy="710299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White Tyvek</a:t>
              </a:r>
            </a:p>
            <a:p>
              <a:r>
                <a:rPr lang="en-US" dirty="0" smtClean="0"/>
                <a:t>Cal Panel</a:t>
              </a:r>
            </a:p>
          </p:txBody>
        </p:sp>
        <p:cxnSp>
          <p:nvCxnSpPr>
            <p:cNvPr id="2075" name="Straight Arrow Connector 2074"/>
            <p:cNvCxnSpPr/>
            <p:nvPr/>
          </p:nvCxnSpPr>
          <p:spPr>
            <a:xfrm flipV="1">
              <a:off x="10809505" y="1516980"/>
              <a:ext cx="3365553" cy="1408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1889867" y="2600537"/>
              <a:ext cx="2557706" cy="12441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15892331" y="1625336"/>
              <a:ext cx="165904" cy="27108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300281" y="7607586"/>
              <a:ext cx="1354427" cy="710299"/>
            </a:xfrm>
            <a:prstGeom prst="rect">
              <a:avLst/>
            </a:prstGeom>
            <a:solidFill>
              <a:schemeClr val="bg1">
                <a:lumMod val="95000"/>
                <a:alpha val="23000"/>
              </a:schemeClr>
            </a:solidFill>
          </p:spPr>
          <p:txBody>
            <a:bodyPr wrap="none" lIns="154790" tIns="77395" rIns="154790" bIns="77395" rtlCol="0">
              <a:spAutoFit/>
            </a:bodyPr>
            <a:lstStyle/>
            <a:p>
              <a:r>
                <a:rPr lang="en-US" dirty="0" smtClean="0"/>
                <a:t>Gravel </a:t>
              </a:r>
            </a:p>
            <a:p>
              <a:r>
                <a:rPr lang="en-US" dirty="0" smtClean="0"/>
                <a:t>Parking Lot</a:t>
              </a:r>
            </a:p>
          </p:txBody>
        </p:sp>
        <p:cxnSp>
          <p:nvCxnSpPr>
            <p:cNvPr id="33" name="Straight Arrow Connector 32"/>
            <p:cNvCxnSpPr>
              <a:stCxn id="72" idx="3"/>
            </p:cNvCxnSpPr>
            <p:nvPr/>
          </p:nvCxnSpPr>
          <p:spPr>
            <a:xfrm>
              <a:off x="2654708" y="7962736"/>
              <a:ext cx="1968515" cy="1043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290904" y="4374861"/>
              <a:ext cx="7502598" cy="755024"/>
            </a:xfrm>
            <a:prstGeom prst="rect">
              <a:avLst/>
            </a:prstGeom>
            <a:solidFill>
              <a:schemeClr val="bg1">
                <a:lumMod val="75000"/>
                <a:alpha val="45000"/>
              </a:schemeClr>
            </a:solidFill>
          </p:spPr>
          <p:txBody>
            <a:bodyPr wrap="square" lIns="154790" tIns="77395" rIns="154790" bIns="77395" rtlCol="0">
              <a:spAutoFit/>
            </a:bodyPr>
            <a:lstStyle/>
            <a:p>
              <a:r>
                <a:rPr lang="en-US" sz="1700" i="1" dirty="0"/>
                <a:t>Unknown Sample Spectra 1,2,3 were challenge spectra </a:t>
              </a:r>
              <a:r>
                <a:rPr lang="en-US" sz="1700" i="1" dirty="0" smtClean="0"/>
                <a:t>left </a:t>
              </a:r>
              <a:r>
                <a:rPr lang="en-US" sz="1700" i="1" dirty="0"/>
                <a:t>for the user to identify between </a:t>
              </a:r>
              <a:r>
                <a:rPr lang="en-US" sz="1700" i="1" dirty="0" err="1" smtClean="0"/>
                <a:t>Montmorillonite</a:t>
              </a:r>
              <a:r>
                <a:rPr lang="en-US" sz="1700" i="1" dirty="0"/>
                <a:t>, </a:t>
              </a:r>
              <a:r>
                <a:rPr lang="en-US" sz="1700" i="1" dirty="0" err="1"/>
                <a:t>Kaolite</a:t>
              </a:r>
              <a:r>
                <a:rPr lang="en-US" sz="1700" i="1" dirty="0"/>
                <a:t>, Muscovite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83" y="37247"/>
              <a:ext cx="8692623" cy="442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726270" y="9126360"/>
            <a:ext cx="519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Example Spectra, see MineralDeploymentSpectra.zip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69576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DIRS" id="{29AC2B45-4E15-4F41-B0CA-C07C0FC29A13}" vid="{3C13611E-8305-46B4-A571-4E2CDBD8A4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DIRS</Template>
  <TotalTime>678</TotalTime>
  <Words>340</Words>
  <Application>Microsoft Office PowerPoint</Application>
  <PresentationFormat>Custom</PresentationFormat>
  <Paragraphs>97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DIRS</vt:lpstr>
      <vt:lpstr>The RIT SHARE 2012 Data Collection</vt:lpstr>
      <vt:lpstr>Introduction</vt:lpstr>
      <vt:lpstr>Data Available Via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SHARE 2012 Data Collection</dc:title>
  <dc:creator>AnneMarie Giannandrea</dc:creator>
  <cp:lastModifiedBy>NinaRaqueno</cp:lastModifiedBy>
  <cp:revision>53</cp:revision>
  <dcterms:modified xsi:type="dcterms:W3CDTF">2015-05-11T16:52:38Z</dcterms:modified>
</cp:coreProperties>
</file>